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17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0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14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0"/>
  </p:notesMasterIdLst>
  <p:sldIdLst>
    <p:sldId id="257" r:id="rId3"/>
    <p:sldId id="259" r:id="rId4"/>
    <p:sldId id="260" r:id="rId5"/>
    <p:sldId id="258" r:id="rId6"/>
    <p:sldId id="263" r:id="rId7"/>
    <p:sldId id="272" r:id="rId8"/>
    <p:sldId id="273" r:id="rId9"/>
    <p:sldId id="274" r:id="rId10"/>
    <p:sldId id="261" r:id="rId11"/>
    <p:sldId id="262" r:id="rId12"/>
    <p:sldId id="265" r:id="rId13"/>
    <p:sldId id="266" r:id="rId14"/>
    <p:sldId id="268" r:id="rId15"/>
    <p:sldId id="267" r:id="rId16"/>
    <p:sldId id="269" r:id="rId17"/>
    <p:sldId id="270" r:id="rId18"/>
    <p:sldId id="27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923" autoAdjust="0"/>
  </p:normalViewPr>
  <p:slideViewPr>
    <p:cSldViewPr>
      <p:cViewPr varScale="1">
        <p:scale>
          <a:sx n="87" d="100"/>
          <a:sy n="87" d="100"/>
        </p:scale>
        <p:origin x="-6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12D6FA-2809-413C-9C14-9DB245EBF475}" type="datetimeFigureOut">
              <a:rPr lang="en-GB" smtClean="0"/>
              <a:t>16/12/2015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5B861-6EC4-4ED3-9FFB-438D85B77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1436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1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1000" b="1" dirty="0"/>
              <a:t>VAR = Total </a:t>
            </a:r>
            <a:r>
              <a:rPr lang="en-GB" sz="1000" b="1" dirty="0" err="1"/>
              <a:t>capex</a:t>
            </a:r>
            <a:r>
              <a:rPr lang="en-GB" sz="1000" b="1" dirty="0"/>
              <a:t> for that projects works up to MITS substation (CUSC Charging definition of local).</a:t>
            </a:r>
          </a:p>
          <a:p>
            <a:pPr>
              <a:lnSpc>
                <a:spcPct val="80000"/>
              </a:lnSpc>
              <a:buFontTx/>
              <a:buChar char="•"/>
            </a:pPr>
            <a:endParaRPr lang="en-GB" sz="1000" b="1" dirty="0"/>
          </a:p>
          <a:p>
            <a:pPr>
              <a:lnSpc>
                <a:spcPct val="80000"/>
              </a:lnSpc>
              <a:buFontTx/>
              <a:buChar char="•"/>
            </a:pPr>
            <a:r>
              <a:rPr lang="en-GB" sz="1000" dirty="0"/>
              <a:t>Each pre-commissioning user has their own Attributable VAR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GB" sz="1000" dirty="0"/>
              <a:t>Based on </a:t>
            </a:r>
            <a:r>
              <a:rPr lang="en-GB" sz="1000" dirty="0" err="1"/>
              <a:t>capex</a:t>
            </a:r>
            <a:r>
              <a:rPr lang="en-GB" sz="1000" dirty="0"/>
              <a:t> of works up to MITS substation (CUSC Charging definition of local).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GB" sz="1000" dirty="0"/>
              <a:t>100% on Generation</a:t>
            </a:r>
          </a:p>
          <a:p>
            <a:pPr>
              <a:lnSpc>
                <a:spcPct val="80000"/>
              </a:lnSpc>
              <a:buFontTx/>
              <a:buChar char="•"/>
            </a:pPr>
            <a:endParaRPr lang="en-GB" sz="1000" dirty="0"/>
          </a:p>
          <a:p>
            <a:pPr>
              <a:lnSpc>
                <a:spcPct val="80000"/>
              </a:lnSpc>
            </a:pPr>
            <a:r>
              <a:rPr lang="en-GB" sz="1000" b="1" dirty="0"/>
              <a:t>Liability = VAR – Reduction factors 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GB" sz="1000" dirty="0"/>
              <a:t>Reduction factors: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GB" sz="1000" dirty="0"/>
              <a:t>Asset reuse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GB" sz="1000" dirty="0"/>
              <a:t>Sharing with other users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GB" sz="1000" dirty="0"/>
              <a:t>Proportion of TO strategic overbuild</a:t>
            </a:r>
          </a:p>
          <a:p>
            <a:pPr lvl="1">
              <a:lnSpc>
                <a:spcPct val="80000"/>
              </a:lnSpc>
              <a:buFontTx/>
              <a:buChar char="•"/>
            </a:pPr>
            <a:endParaRPr lang="en-GB" sz="1000" dirty="0"/>
          </a:p>
          <a:p>
            <a:pPr>
              <a:lnSpc>
                <a:spcPct val="80000"/>
              </a:lnSpc>
              <a:buFontTx/>
              <a:buChar char="•"/>
            </a:pPr>
            <a:r>
              <a:rPr lang="en-GB" sz="1000" b="1" dirty="0"/>
              <a:t>Security = reduced at trigger </a:t>
            </a:r>
            <a:r>
              <a:rPr lang="en-GB" sz="1000" b="1" dirty="0" smtClean="0"/>
              <a:t>points (Directly Connected)</a:t>
            </a:r>
            <a:endParaRPr lang="en-GB" sz="1000" b="1" dirty="0"/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GB" sz="1000" dirty="0"/>
              <a:t>Prior to Trigger Date – 100%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GB" sz="1000" dirty="0"/>
              <a:t>Prior to Key Consents – 42%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GB" sz="1000" dirty="0"/>
              <a:t>Prior to Commissioning – 10%</a:t>
            </a:r>
          </a:p>
          <a:p>
            <a:pPr>
              <a:lnSpc>
                <a:spcPct val="80000"/>
              </a:lnSpc>
            </a:pPr>
            <a:endParaRPr lang="en-GB" sz="1000" dirty="0"/>
          </a:p>
          <a:p>
            <a:pPr>
              <a:lnSpc>
                <a:spcPct val="80000"/>
              </a:lnSpc>
              <a:buFontTx/>
              <a:buChar char="•"/>
            </a:pPr>
            <a:r>
              <a:rPr lang="en-GB" sz="1000" b="1" dirty="0"/>
              <a:t>Pre commissioning have two options for attributable liability.</a:t>
            </a:r>
          </a:p>
          <a:p>
            <a:pPr lvl="1">
              <a:lnSpc>
                <a:spcPct val="80000"/>
              </a:lnSpc>
            </a:pPr>
            <a:r>
              <a:rPr lang="en-GB" sz="1000" dirty="0"/>
              <a:t>Fixed</a:t>
            </a:r>
          </a:p>
          <a:p>
            <a:pPr lvl="2">
              <a:lnSpc>
                <a:spcPct val="80000"/>
              </a:lnSpc>
            </a:pPr>
            <a:r>
              <a:rPr lang="en-GB" sz="1000" dirty="0"/>
              <a:t>fixed liability based on final estimate of cost</a:t>
            </a:r>
          </a:p>
          <a:p>
            <a:pPr lvl="2">
              <a:lnSpc>
                <a:spcPct val="80000"/>
              </a:lnSpc>
            </a:pPr>
            <a:r>
              <a:rPr lang="en-GB" sz="1000" dirty="0"/>
              <a:t>Annual generic profile (factors)</a:t>
            </a:r>
          </a:p>
          <a:p>
            <a:pPr lvl="2">
              <a:lnSpc>
                <a:spcPct val="80000"/>
              </a:lnSpc>
            </a:pPr>
            <a:r>
              <a:rPr lang="en-GB" sz="1000" dirty="0"/>
              <a:t>Non Reconcilable</a:t>
            </a:r>
          </a:p>
          <a:p>
            <a:pPr lvl="1">
              <a:lnSpc>
                <a:spcPct val="80000"/>
              </a:lnSpc>
            </a:pPr>
            <a:r>
              <a:rPr lang="en-GB" sz="1000" dirty="0"/>
              <a:t>Actual</a:t>
            </a:r>
          </a:p>
          <a:p>
            <a:pPr lvl="2">
              <a:lnSpc>
                <a:spcPct val="80000"/>
              </a:lnSpc>
            </a:pPr>
            <a:r>
              <a:rPr lang="en-GB" sz="1000" dirty="0"/>
              <a:t>Variable liability based on estimate of cost up to end of next 6 month period</a:t>
            </a:r>
          </a:p>
          <a:p>
            <a:pPr lvl="2">
              <a:lnSpc>
                <a:spcPct val="80000"/>
              </a:lnSpc>
            </a:pPr>
            <a:r>
              <a:rPr lang="en-GB" sz="1000" dirty="0"/>
              <a:t>Reconcilable</a:t>
            </a:r>
          </a:p>
          <a:p>
            <a:pPr>
              <a:lnSpc>
                <a:spcPct val="80000"/>
              </a:lnSpc>
            </a:pPr>
            <a:endParaRPr lang="en-GB" sz="10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007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41" name="Freeform 33"/>
          <p:cNvSpPr>
            <a:spLocks/>
          </p:cNvSpPr>
          <p:nvPr/>
        </p:nvSpPr>
        <p:spPr bwMode="auto">
          <a:xfrm>
            <a:off x="0" y="0"/>
            <a:ext cx="9159875" cy="2400300"/>
          </a:xfrm>
          <a:custGeom>
            <a:avLst/>
            <a:gdLst>
              <a:gd name="T0" fmla="*/ 0 w 5760"/>
              <a:gd name="T1" fmla="*/ 0 h 1512"/>
              <a:gd name="T2" fmla="*/ 0 w 5760"/>
              <a:gd name="T3" fmla="*/ 1368 h 1512"/>
              <a:gd name="T4" fmla="*/ 1008 w 5760"/>
              <a:gd name="T5" fmla="*/ 1368 h 1512"/>
              <a:gd name="T6" fmla="*/ 1152 w 5760"/>
              <a:gd name="T7" fmla="*/ 1512 h 1512"/>
              <a:gd name="T8" fmla="*/ 1296 w 5760"/>
              <a:gd name="T9" fmla="*/ 1368 h 1512"/>
              <a:gd name="T10" fmla="*/ 5760 w 5760"/>
              <a:gd name="T11" fmla="*/ 1368 h 1512"/>
              <a:gd name="T12" fmla="*/ 5760 w 5760"/>
              <a:gd name="T13" fmla="*/ 0 h 1512"/>
              <a:gd name="T14" fmla="*/ 0 w 5760"/>
              <a:gd name="T15" fmla="*/ 0 h 1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60" h="1512">
                <a:moveTo>
                  <a:pt x="0" y="0"/>
                </a:moveTo>
                <a:lnTo>
                  <a:pt x="0" y="1368"/>
                </a:lnTo>
                <a:lnTo>
                  <a:pt x="1008" y="1368"/>
                </a:lnTo>
                <a:lnTo>
                  <a:pt x="1152" y="1512"/>
                </a:lnTo>
                <a:lnTo>
                  <a:pt x="1296" y="1368"/>
                </a:lnTo>
                <a:lnTo>
                  <a:pt x="5760" y="1368"/>
                </a:lnTo>
                <a:lnTo>
                  <a:pt x="57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43022" name="Rectangle 14"/>
          <p:cNvSpPr>
            <a:spLocks noGrp="1" noChangeArrowheads="1"/>
          </p:cNvSpPr>
          <p:nvPr>
            <p:ph type="ctrTitle" sz="quarter"/>
          </p:nvPr>
        </p:nvSpPr>
        <p:spPr>
          <a:xfrm>
            <a:off x="593725" y="1279525"/>
            <a:ext cx="8043863" cy="639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3023" name="Rectangle 1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71500" y="5164138"/>
            <a:ext cx="8043863" cy="5032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pic>
        <p:nvPicPr>
          <p:cNvPr id="43028" name="Picture 4" descr="NG logo small.a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388" y="265113"/>
            <a:ext cx="21717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44" name="Line 36"/>
          <p:cNvSpPr>
            <a:spLocks noChangeShapeType="1"/>
          </p:cNvSpPr>
          <p:nvPr/>
        </p:nvSpPr>
        <p:spPr bwMode="auto">
          <a:xfrm flipH="1" flipV="1">
            <a:off x="685800" y="2971800"/>
            <a:ext cx="457200" cy="342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43047" name="Line 39"/>
          <p:cNvSpPr>
            <a:spLocks noChangeShapeType="1"/>
          </p:cNvSpPr>
          <p:nvPr/>
        </p:nvSpPr>
        <p:spPr bwMode="auto">
          <a:xfrm>
            <a:off x="2400300" y="4343400"/>
            <a:ext cx="457200" cy="342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43048" name="Line 40"/>
          <p:cNvSpPr>
            <a:spLocks noChangeShapeType="1"/>
          </p:cNvSpPr>
          <p:nvPr/>
        </p:nvSpPr>
        <p:spPr bwMode="auto">
          <a:xfrm flipH="1">
            <a:off x="685800" y="4343400"/>
            <a:ext cx="457200" cy="342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43049" name="Line 41"/>
          <p:cNvSpPr>
            <a:spLocks noChangeShapeType="1"/>
          </p:cNvSpPr>
          <p:nvPr/>
        </p:nvSpPr>
        <p:spPr bwMode="auto">
          <a:xfrm flipV="1">
            <a:off x="2400300" y="2971800"/>
            <a:ext cx="457200" cy="342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028700" y="3216275"/>
            <a:ext cx="1439863" cy="1241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18000" tIns="10800" rIns="18000" bIns="108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000" b="1">
                <a:solidFill>
                  <a:srgbClr val="000000"/>
                </a:solidFill>
              </a:rPr>
              <a:t>Place your chosen image here. The four corners must just cover the arrow tips. For covers, the three pictures should be the same size and in a straight line.   </a:t>
            </a:r>
            <a:endParaRPr lang="en-GB" sz="2800" b="1">
              <a:solidFill>
                <a:srgbClr val="0079C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325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CE6838-C52A-44F1-BC16-54B855D794D3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628B91-BE9D-4D4F-B286-30D88C9EA66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724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1150" y="762000"/>
            <a:ext cx="2022475" cy="5372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3725" y="762000"/>
            <a:ext cx="5915025" cy="5372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7F38A2-F51A-40C3-9244-406627E1AC4D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1FC4F9-5F18-4AF4-9B22-DE46EC122D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442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762000"/>
            <a:ext cx="6149975" cy="5191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593725" y="1485900"/>
            <a:ext cx="3968750" cy="4648200"/>
          </a:xfrm>
        </p:spPr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4875" y="1485900"/>
            <a:ext cx="396875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179786D-41E8-49B7-B037-55DDD7C12ABC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</p:spPr>
        <p:txBody>
          <a:bodyPr/>
          <a:lstStyle>
            <a:lvl1pPr>
              <a:defRPr/>
            </a:lvl1pPr>
          </a:lstStyle>
          <a:p>
            <a:fld id="{59393929-5070-4413-B3EB-6C5E5F7CF69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600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007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41" name="Freeform 33"/>
          <p:cNvSpPr>
            <a:spLocks/>
          </p:cNvSpPr>
          <p:nvPr/>
        </p:nvSpPr>
        <p:spPr bwMode="auto">
          <a:xfrm>
            <a:off x="0" y="0"/>
            <a:ext cx="9159875" cy="2400300"/>
          </a:xfrm>
          <a:custGeom>
            <a:avLst/>
            <a:gdLst>
              <a:gd name="T0" fmla="*/ 0 w 5760"/>
              <a:gd name="T1" fmla="*/ 0 h 1512"/>
              <a:gd name="T2" fmla="*/ 0 w 5760"/>
              <a:gd name="T3" fmla="*/ 1368 h 1512"/>
              <a:gd name="T4" fmla="*/ 1008 w 5760"/>
              <a:gd name="T5" fmla="*/ 1368 h 1512"/>
              <a:gd name="T6" fmla="*/ 1152 w 5760"/>
              <a:gd name="T7" fmla="*/ 1512 h 1512"/>
              <a:gd name="T8" fmla="*/ 1296 w 5760"/>
              <a:gd name="T9" fmla="*/ 1368 h 1512"/>
              <a:gd name="T10" fmla="*/ 5760 w 5760"/>
              <a:gd name="T11" fmla="*/ 1368 h 1512"/>
              <a:gd name="T12" fmla="*/ 5760 w 5760"/>
              <a:gd name="T13" fmla="*/ 0 h 1512"/>
              <a:gd name="T14" fmla="*/ 0 w 5760"/>
              <a:gd name="T15" fmla="*/ 0 h 1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60" h="1512">
                <a:moveTo>
                  <a:pt x="0" y="0"/>
                </a:moveTo>
                <a:lnTo>
                  <a:pt x="0" y="1368"/>
                </a:lnTo>
                <a:lnTo>
                  <a:pt x="1008" y="1368"/>
                </a:lnTo>
                <a:lnTo>
                  <a:pt x="1152" y="1512"/>
                </a:lnTo>
                <a:lnTo>
                  <a:pt x="1296" y="1368"/>
                </a:lnTo>
                <a:lnTo>
                  <a:pt x="5760" y="1368"/>
                </a:lnTo>
                <a:lnTo>
                  <a:pt x="57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43022" name="Rectangle 14"/>
          <p:cNvSpPr>
            <a:spLocks noGrp="1" noChangeArrowheads="1"/>
          </p:cNvSpPr>
          <p:nvPr>
            <p:ph type="ctrTitle" sz="quarter"/>
          </p:nvPr>
        </p:nvSpPr>
        <p:spPr>
          <a:xfrm>
            <a:off x="593725" y="1279525"/>
            <a:ext cx="8043863" cy="639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3023" name="Rectangle 1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71500" y="5164138"/>
            <a:ext cx="8043863" cy="5032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3044" name="Line 36"/>
          <p:cNvSpPr>
            <a:spLocks noChangeShapeType="1"/>
          </p:cNvSpPr>
          <p:nvPr/>
        </p:nvSpPr>
        <p:spPr bwMode="auto">
          <a:xfrm flipH="1" flipV="1">
            <a:off x="685800" y="2971800"/>
            <a:ext cx="457200" cy="342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43047" name="Line 39"/>
          <p:cNvSpPr>
            <a:spLocks noChangeShapeType="1"/>
          </p:cNvSpPr>
          <p:nvPr/>
        </p:nvSpPr>
        <p:spPr bwMode="auto">
          <a:xfrm>
            <a:off x="2400300" y="4343400"/>
            <a:ext cx="457200" cy="342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43048" name="Line 40"/>
          <p:cNvSpPr>
            <a:spLocks noChangeShapeType="1"/>
          </p:cNvSpPr>
          <p:nvPr/>
        </p:nvSpPr>
        <p:spPr bwMode="auto">
          <a:xfrm flipH="1">
            <a:off x="685800" y="4343400"/>
            <a:ext cx="457200" cy="342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43049" name="Line 41"/>
          <p:cNvSpPr>
            <a:spLocks noChangeShapeType="1"/>
          </p:cNvSpPr>
          <p:nvPr/>
        </p:nvSpPr>
        <p:spPr bwMode="auto">
          <a:xfrm flipV="1">
            <a:off x="2400300" y="2971800"/>
            <a:ext cx="457200" cy="342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028700" y="3216275"/>
            <a:ext cx="1439863" cy="1241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18000" tIns="10800" rIns="18000" bIns="108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000" b="1" smtClean="0">
                <a:solidFill>
                  <a:srgbClr val="000000"/>
                </a:solidFill>
              </a:rPr>
              <a:t>Place your chosen image here. The four corners must just cover the arrow tips. For covers, the three pictures should be the same size and in a straight line.   </a:t>
            </a:r>
            <a:endParaRPr lang="en-GB" sz="2800" b="1" smtClean="0">
              <a:solidFill>
                <a:srgbClr val="0079C1"/>
              </a:solidFill>
            </a:endParaRPr>
          </a:p>
        </p:txBody>
      </p:sp>
      <p:pic>
        <p:nvPicPr>
          <p:cNvPr id="43052" name="Picture 44" descr="National_Grid_logo_blu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75" y="342900"/>
            <a:ext cx="1830388" cy="37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81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A27B08-6575-453C-857B-1A025F8E4B85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68CEB0-5D1F-4DDD-BE7B-F75CDF5A75D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1187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48B020-1F46-44CB-8CB4-C87EF2BAA097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BE4F8-6572-4A7C-A161-61C613CDE15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5552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3725" y="1485900"/>
            <a:ext cx="39687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4875" y="1485900"/>
            <a:ext cx="39687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4C631A-A1B1-44B2-B62E-C7C925556636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54B411-9DA1-4B80-97DA-E8B9918AD3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4768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BAFC93-3E60-4837-B4D4-459247188E30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262E25-9D9E-415F-B179-88032DDC671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3143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9A7D1F-6547-4731-87BA-076BA67EBCEF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39387D-BD93-4C22-AE7E-FD4B8403032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098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E3A782-E1E8-407F-81DB-EDF740D88F39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94D3B8-9B3F-4930-A6D5-A35639DF640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695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159BBA-0B8E-4CB7-BD43-FDB8B640BF35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E0E5D7-506C-4D73-BDFA-88FE79465F7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3765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9F503F-4EC3-4353-A79C-8D9F2C2059ED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93A580-B0AA-4EC5-8F67-39B939D165A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083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0EE2F8-1890-426F-BB8F-3384F425FB7C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E2C18-44F8-479F-B1D6-33DE7F086FE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5992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C5C857-81B4-4E79-8FC5-E1735F609745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9FF4EF-C9F0-411A-AD21-9E7E050C60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4326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4325" y="762000"/>
            <a:ext cx="2022475" cy="5372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3725" y="762000"/>
            <a:ext cx="5918200" cy="5372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27E66-CFC7-4E08-9FA2-EB3EC9022A85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E95C21-808B-47FF-B649-9CA0F215C3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9474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762000"/>
            <a:ext cx="6149975" cy="5191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593725" y="1485900"/>
            <a:ext cx="3968750" cy="4648200"/>
          </a:xfrm>
        </p:spPr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4875" y="1485900"/>
            <a:ext cx="396875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179786D-41E8-49B7-B037-55DDD7C12ABC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</p:spPr>
        <p:txBody>
          <a:bodyPr/>
          <a:lstStyle>
            <a:lvl1pPr>
              <a:defRPr/>
            </a:lvl1pPr>
          </a:lstStyle>
          <a:p>
            <a:fld id="{59393929-5070-4413-B3EB-6C5E5F7CF69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600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3A5E98E-2962-4BB8-BBF9-67A70915933F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4515D-67E9-42CE-9445-6CDE40FF68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080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3725" y="1485900"/>
            <a:ext cx="39687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4875" y="1485900"/>
            <a:ext cx="39687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AE812D-C889-4242-8208-3054BF88244B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309B65-6A2D-426B-AC5A-777B05D5611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3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F2F2F2-396A-4229-8824-AABF0427CD7A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DE6CF4-083D-4163-A7E5-8E03F300317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833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E500EB-DA26-4291-A515-A2DE08B14E4F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0BB2BA-46CC-4BF5-BE96-28F516CB03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631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DB83DC-BE1D-49F8-8CE0-E31227063180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77935-D118-4140-99FA-6D2E5D66A93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612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6B0701-0547-4304-A6FE-2806AC58A620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1797B4-8DE8-492F-8864-E1B8A72A8B1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152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F4663F-8272-4349-80D8-D4DDF615E26C}" type="datetime1">
              <a:rPr lang="en-US"/>
              <a:pPr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4E3CA-BB8A-44D4-9D15-DC6A7D09BB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638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400"/>
            </a:lvl1pPr>
          </a:lstStyle>
          <a:p>
            <a:pPr fontAlgn="base">
              <a:spcAft>
                <a:spcPct val="0"/>
              </a:spcAft>
            </a:pPr>
            <a:fld id="{A84633D7-6E0B-4825-8B59-8AD65B7E3DEE}" type="datetime1">
              <a:rPr lang="en-US" b="1">
                <a:solidFill>
                  <a:srgbClr val="0079C1"/>
                </a:solidFill>
              </a:rPr>
              <a:pPr fontAlgn="base">
                <a:spcAft>
                  <a:spcPct val="0"/>
                </a:spcAft>
              </a:pPr>
              <a:t>12/16/2015</a:t>
            </a:fld>
            <a:endParaRPr lang="en-US" b="1">
              <a:solidFill>
                <a:srgbClr val="0079C1"/>
              </a:solidFill>
            </a:endParaRPr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/>
            </a:lvl1pPr>
          </a:lstStyle>
          <a:p>
            <a:pPr algn="ctr" fontAlgn="base">
              <a:spcAft>
                <a:spcPct val="0"/>
              </a:spcAft>
            </a:pPr>
            <a:endParaRPr lang="en-US" b="1">
              <a:solidFill>
                <a:srgbClr val="0079C1"/>
              </a:solidFill>
            </a:endParaRP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81750"/>
            <a:ext cx="213360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/>
            </a:lvl1pPr>
          </a:lstStyle>
          <a:p>
            <a:pPr fontAlgn="base">
              <a:spcAft>
                <a:spcPct val="0"/>
              </a:spcAft>
            </a:pPr>
            <a:fld id="{C9E1ACAC-41C1-4F6B-90EE-9AA4A8958BE8}" type="slidenum">
              <a:rPr lang="en-US" b="1">
                <a:solidFill>
                  <a:srgbClr val="0079C1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en-US" b="1">
              <a:solidFill>
                <a:srgbClr val="0079C1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700088" y="1382713"/>
            <a:ext cx="7999412" cy="1587"/>
          </a:xfrm>
          <a:prstGeom prst="line">
            <a:avLst/>
          </a:prstGeom>
          <a:ln w="19050" cap="flat" cmpd="sng" algn="ctr">
            <a:solidFill>
              <a:srgbClr val="2478C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789" name="Picture 4" descr="NG logo small.ai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388" y="265113"/>
            <a:ext cx="21717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762000"/>
            <a:ext cx="61499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327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1485900"/>
            <a:ext cx="80899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45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pitchFamily="34" charset="0"/>
          <a:ea typeface="ＭＳ Ｐゴシック" pitchFamily="34" charset="-128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pitchFamily="34" charset="0"/>
          <a:ea typeface="ＭＳ Ｐゴシック" pitchFamily="34" charset="-128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pitchFamily="34" charset="0"/>
          <a:ea typeface="ＭＳ Ｐゴシック" pitchFamily="34" charset="-128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pitchFamily="34" charset="0"/>
          <a:ea typeface="ＭＳ Ｐゴシック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pitchFamily="34" charset="0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pitchFamily="34" charset="0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pitchFamily="34" charset="0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24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2200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2000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>
          <a:solidFill>
            <a:schemeClr val="tx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1600">
          <a:solidFill>
            <a:schemeClr val="tx2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1600">
          <a:solidFill>
            <a:schemeClr val="tx2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1600">
          <a:solidFill>
            <a:schemeClr val="tx2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1600">
          <a:solidFill>
            <a:schemeClr val="tx2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1600">
          <a:solidFill>
            <a:schemeClr val="tx2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0AC5EF-46CF-434C-8D86-DE95BB6962E5}" type="datetime1">
              <a:rPr lang="en-US" b="1" smtClean="0">
                <a:solidFill>
                  <a:srgbClr val="0079C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12/16/2015</a:t>
            </a:fld>
            <a:endParaRPr lang="en-US" b="1" smtClean="0">
              <a:solidFill>
                <a:srgbClr val="0079C1"/>
              </a:solidFill>
            </a:endParaRPr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79C1"/>
              </a:solidFill>
            </a:endParaRP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81750"/>
            <a:ext cx="213360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72DF7D7-EFE1-4148-8706-93D337E0B810}" type="slidenum">
              <a:rPr lang="en-US" b="1" smtClean="0">
                <a:solidFill>
                  <a:srgbClr val="0079C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b="1" smtClean="0">
              <a:solidFill>
                <a:srgbClr val="0079C1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700088" y="1382713"/>
            <a:ext cx="7999412" cy="1587"/>
          </a:xfrm>
          <a:prstGeom prst="line">
            <a:avLst/>
          </a:prstGeom>
          <a:ln w="19050" cap="flat" cmpd="sng" algn="ctr">
            <a:solidFill>
              <a:srgbClr val="2478C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79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762000"/>
            <a:ext cx="80930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327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1485900"/>
            <a:ext cx="80899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32795" name="Picture 27" descr="National_Grid_logo_blu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75" y="342900"/>
            <a:ext cx="1830388" cy="37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592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charset="0"/>
          <a:ea typeface="ＭＳ Ｐゴシック" pitchFamily="48" charset="-128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charset="0"/>
          <a:ea typeface="ＭＳ Ｐゴシック" pitchFamily="48" charset="-128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charset="0"/>
          <a:ea typeface="ＭＳ Ｐゴシック" pitchFamily="48" charset="-128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charset="0"/>
          <a:ea typeface="ＭＳ Ｐゴシック" pitchFamily="48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charset="0"/>
          <a:ea typeface="ＭＳ Ｐゴシック" pitchFamily="4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charset="0"/>
          <a:ea typeface="ＭＳ Ｐゴシック" pitchFamily="4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charset="0"/>
          <a:ea typeface="ＭＳ Ｐゴシック" pitchFamily="4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charset="0"/>
          <a:ea typeface="ＭＳ Ｐゴシック" pitchFamily="48" charset="-128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24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2200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2000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>
          <a:solidFill>
            <a:schemeClr val="tx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1600">
          <a:solidFill>
            <a:schemeClr val="tx2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1600">
          <a:solidFill>
            <a:schemeClr val="tx2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1600">
          <a:solidFill>
            <a:schemeClr val="tx2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1600">
          <a:solidFill>
            <a:schemeClr val="tx2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1600">
          <a:solidFill>
            <a:schemeClr val="tx2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mailto:Wayne.mullins@nationalgrid.com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593725" y="1122353"/>
            <a:ext cx="8043863" cy="954107"/>
          </a:xfrm>
        </p:spPr>
        <p:txBody>
          <a:bodyPr/>
          <a:lstStyle/>
          <a:p>
            <a:r>
              <a:rPr lang="en-GB" dirty="0" smtClean="0"/>
              <a:t>CMP223 – User Commitment for Relevant Distributed Generators</a:t>
            </a:r>
            <a:endParaRPr lang="en-GB" dirty="0"/>
          </a:p>
        </p:txBody>
      </p:sp>
      <p:sp>
        <p:nvSpPr>
          <p:cNvPr id="394243" name="Rectangle 3"/>
          <p:cNvSpPr>
            <a:spLocks noGrp="1" noChangeArrowheads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GB" dirty="0" smtClean="0"/>
              <a:t>Wayne Mullins</a:t>
            </a:r>
          </a:p>
          <a:p>
            <a:r>
              <a:rPr lang="en-GB" sz="1400" dirty="0" smtClean="0"/>
              <a:t>Capacity Development Manager</a:t>
            </a:r>
          </a:p>
          <a:p>
            <a:r>
              <a:rPr lang="en-GB" sz="1400" dirty="0" smtClean="0">
                <a:hlinkClick r:id="rId2"/>
              </a:rPr>
              <a:t>wayne.mullins@nationalgrid.com</a:t>
            </a:r>
          </a:p>
          <a:p>
            <a:r>
              <a:rPr lang="en-GB" sz="1400" dirty="0" smtClean="0"/>
              <a:t>Tel: 01926 653999</a:t>
            </a:r>
            <a:endParaRPr lang="en-GB" sz="1400" dirty="0"/>
          </a:p>
        </p:txBody>
      </p:sp>
      <p:pic>
        <p:nvPicPr>
          <p:cNvPr id="394244" name="Picture 4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8" y="2962275"/>
            <a:ext cx="2195512" cy="172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0" y="2971800"/>
            <a:ext cx="21717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971800"/>
            <a:ext cx="2195513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306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CMP223?</a:t>
            </a:r>
            <a:endParaRPr lang="en-GB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endParaRPr lang="en-GB" sz="1600" dirty="0"/>
          </a:p>
          <a:p>
            <a:r>
              <a:rPr lang="en-GB" dirty="0" smtClean="0"/>
              <a:t>Proposed by </a:t>
            </a:r>
            <a:r>
              <a:rPr lang="en-US" dirty="0" err="1"/>
              <a:t>Carnedd</a:t>
            </a:r>
            <a:r>
              <a:rPr lang="en-US" dirty="0"/>
              <a:t> Wen Onshore Wind Farm </a:t>
            </a:r>
            <a:r>
              <a:rPr lang="en-US" dirty="0" smtClean="0"/>
              <a:t>Ltd.</a:t>
            </a:r>
          </a:p>
          <a:p>
            <a:r>
              <a:rPr lang="en-GB" dirty="0" smtClean="0"/>
              <a:t>WACM1 Approved by </a:t>
            </a:r>
            <a:r>
              <a:rPr lang="en-GB" dirty="0" err="1" smtClean="0"/>
              <a:t>Ofgem</a:t>
            </a:r>
            <a:r>
              <a:rPr lang="en-GB" dirty="0" smtClean="0"/>
              <a:t> on 14</a:t>
            </a:r>
            <a:r>
              <a:rPr lang="en-GB" baseline="30000" dirty="0" smtClean="0"/>
              <a:t>th</a:t>
            </a:r>
            <a:r>
              <a:rPr lang="en-GB" dirty="0" smtClean="0"/>
              <a:t> July 2015.</a:t>
            </a:r>
          </a:p>
          <a:p>
            <a:r>
              <a:rPr lang="en-GB" dirty="0"/>
              <a:t>Applies from 1</a:t>
            </a:r>
            <a:r>
              <a:rPr lang="en-GB" baseline="30000" dirty="0"/>
              <a:t>st</a:t>
            </a:r>
            <a:r>
              <a:rPr lang="en-GB" dirty="0"/>
              <a:t> April 2016</a:t>
            </a:r>
            <a:r>
              <a:rPr lang="en-GB" dirty="0" smtClean="0"/>
              <a:t>.</a:t>
            </a:r>
          </a:p>
          <a:p>
            <a:r>
              <a:rPr lang="en-GB" dirty="0" smtClean="0"/>
              <a:t>Aims to encourage DNOs to replicate CUSC Security Arrangements:</a:t>
            </a:r>
          </a:p>
          <a:p>
            <a:pPr lvl="1"/>
            <a:r>
              <a:rPr lang="en-GB" dirty="0" smtClean="0"/>
              <a:t>Provides clarity over liabilities and security amounts for each Relevant Distributed Generation project; and</a:t>
            </a:r>
          </a:p>
          <a:p>
            <a:pPr lvl="1"/>
            <a:r>
              <a:rPr lang="en-GB" dirty="0" smtClean="0"/>
              <a:t>Provides mechanism for DNOs to recover unsecured element of a bad debt.</a:t>
            </a:r>
          </a:p>
          <a:p>
            <a:endParaRPr lang="en-GB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237288"/>
            <a:ext cx="2133600" cy="506412"/>
          </a:xfrm>
          <a:noFill/>
        </p:spPr>
        <p:txBody>
          <a:bodyPr/>
          <a:lstStyle>
            <a:lvl1pPr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1pPr>
            <a:lvl2pPr marL="742950" indent="-28575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2pPr>
            <a:lvl3pPr marL="1143000" indent="-22860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3pPr>
            <a:lvl4pPr marL="1600200" indent="-22860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4pPr>
            <a:lvl5pPr marL="2057400" indent="-22860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pPr eaLnBrk="1" hangingPunct="1"/>
            <a:fld id="{53DCED95-DDC6-4668-8BD0-CF6389B174D3}" type="slidenum">
              <a:rPr lang="en-US"/>
              <a:pPr eaLnBrk="1" hangingPunct="1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8996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93725" y="757893"/>
            <a:ext cx="6149975" cy="523220"/>
          </a:xfrm>
        </p:spPr>
        <p:txBody>
          <a:bodyPr/>
          <a:lstStyle/>
          <a:p>
            <a:r>
              <a:rPr lang="en-GB" dirty="0" smtClean="0"/>
              <a:t>Implementation</a:t>
            </a:r>
            <a:endParaRPr lang="en-GB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endParaRPr lang="en-GB" sz="1600" dirty="0"/>
          </a:p>
          <a:p>
            <a:r>
              <a:rPr lang="en-GB" dirty="0" smtClean="0"/>
              <a:t>National Grid are currently considering appropriate implementation steps.</a:t>
            </a:r>
          </a:p>
          <a:p>
            <a:r>
              <a:rPr lang="en-GB" dirty="0" smtClean="0"/>
              <a:t>Revised security statements to be provided in January.</a:t>
            </a:r>
          </a:p>
          <a:p>
            <a:r>
              <a:rPr lang="en-GB" dirty="0" smtClean="0"/>
              <a:t>Security percentages for DGs to be initially amended to 45% (pre-consent) and 26% (post-consent).</a:t>
            </a:r>
          </a:p>
          <a:p>
            <a:r>
              <a:rPr lang="en-GB" dirty="0" smtClean="0"/>
              <a:t>Data request to DNOs for information on each project to enable the calculation of security amounts</a:t>
            </a:r>
            <a:r>
              <a:rPr lang="en-GB" dirty="0"/>
              <a:t>.</a:t>
            </a:r>
            <a:endParaRPr lang="en-GB" dirty="0" smtClean="0"/>
          </a:p>
          <a:p>
            <a:pPr lvl="1"/>
            <a:endParaRPr lang="en-GB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237288"/>
            <a:ext cx="2133600" cy="506412"/>
          </a:xfrm>
          <a:noFill/>
        </p:spPr>
        <p:txBody>
          <a:bodyPr/>
          <a:lstStyle>
            <a:lvl1pPr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1pPr>
            <a:lvl2pPr marL="742950" indent="-28575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2pPr>
            <a:lvl3pPr marL="1143000" indent="-22860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3pPr>
            <a:lvl4pPr marL="1600200" indent="-22860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4pPr>
            <a:lvl5pPr marL="2057400" indent="-22860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pPr eaLnBrk="1" hangingPunct="1"/>
            <a:fld id="{53DCED95-DDC6-4668-8BD0-CF6389B174D3}" type="slidenum">
              <a:rPr lang="en-US"/>
              <a:pPr eaLnBrk="1" hangingPunct="1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0559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93725" y="757893"/>
            <a:ext cx="6149975" cy="523220"/>
          </a:xfrm>
        </p:spPr>
        <p:txBody>
          <a:bodyPr/>
          <a:lstStyle/>
          <a:p>
            <a:r>
              <a:rPr lang="en-GB" dirty="0" smtClean="0"/>
              <a:t>Post-Implementation</a:t>
            </a:r>
            <a:endParaRPr lang="en-GB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endParaRPr lang="en-GB" sz="1600" dirty="0"/>
          </a:p>
          <a:p>
            <a:r>
              <a:rPr lang="en-GB" dirty="0" smtClean="0"/>
              <a:t>Annual data request to enable security percentages to be kept under review.</a:t>
            </a:r>
          </a:p>
          <a:p>
            <a:r>
              <a:rPr lang="en-GB" dirty="0" smtClean="0"/>
              <a:t>DNOs to keep SO informed of project status (consents, commissioning, cancellation/capacity changes).</a:t>
            </a:r>
          </a:p>
          <a:p>
            <a:r>
              <a:rPr lang="en-GB" dirty="0" smtClean="0"/>
              <a:t>Subject to a DNO replicating the CUSC arrangements, they would be eligible to recover unsecured bad debt should certain debt recovery steps be taken.</a:t>
            </a:r>
          </a:p>
          <a:p>
            <a:pPr lvl="1"/>
            <a:endParaRPr lang="en-GB" dirty="0" smtClean="0"/>
          </a:p>
          <a:p>
            <a:pPr lvl="1"/>
            <a:endParaRPr lang="en-GB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237288"/>
            <a:ext cx="2133600" cy="506412"/>
          </a:xfrm>
          <a:noFill/>
        </p:spPr>
        <p:txBody>
          <a:bodyPr/>
          <a:lstStyle>
            <a:lvl1pPr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1pPr>
            <a:lvl2pPr marL="742950" indent="-28575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2pPr>
            <a:lvl3pPr marL="1143000" indent="-22860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3pPr>
            <a:lvl4pPr marL="1600200" indent="-22860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4pPr>
            <a:lvl5pPr marL="2057400" indent="-22860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pPr eaLnBrk="1" hangingPunct="1"/>
            <a:fld id="{53DCED95-DDC6-4668-8BD0-CF6389B174D3}" type="slidenum">
              <a:rPr lang="en-US"/>
              <a:pPr eaLnBrk="1" hangingPunct="1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33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>
          <a:xfrm>
            <a:off x="593725" y="327006"/>
            <a:ext cx="6149975" cy="954107"/>
          </a:xfrm>
        </p:spPr>
        <p:txBody>
          <a:bodyPr/>
          <a:lstStyle/>
          <a:p>
            <a:r>
              <a:rPr lang="en-GB" dirty="0" smtClean="0"/>
              <a:t>Example 1 – Attributable and Wider Works</a:t>
            </a:r>
            <a:endParaRPr lang="en-GB" dirty="0"/>
          </a:p>
        </p:txBody>
      </p:sp>
      <p:sp>
        <p:nvSpPr>
          <p:cNvPr id="38093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714875" y="1552575"/>
            <a:ext cx="4181475" cy="45815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000" dirty="0"/>
              <a:t>A </a:t>
            </a:r>
            <a:r>
              <a:rPr lang="en-GB" sz="2000" dirty="0" smtClean="0"/>
              <a:t>100MW generation </a:t>
            </a:r>
            <a:r>
              <a:rPr lang="en-GB" sz="2000" dirty="0"/>
              <a:t>connecting </a:t>
            </a:r>
            <a:r>
              <a:rPr lang="en-GB" sz="2000" dirty="0" smtClean="0"/>
              <a:t>via </a:t>
            </a:r>
            <a:r>
              <a:rPr lang="en-GB" sz="2000" dirty="0"/>
              <a:t>a </a:t>
            </a:r>
            <a:r>
              <a:rPr lang="en-GB" sz="2000" dirty="0" smtClean="0"/>
              <a:t>new GSP </a:t>
            </a:r>
          </a:p>
          <a:p>
            <a:pPr>
              <a:lnSpc>
                <a:spcPct val="90000"/>
              </a:lnSpc>
            </a:pPr>
            <a:r>
              <a:rPr lang="en-GB" sz="2000" dirty="0" smtClean="0"/>
              <a:t>Attributable </a:t>
            </a:r>
            <a:r>
              <a:rPr lang="en-GB" sz="2000" dirty="0" smtClean="0"/>
              <a:t>as at end of forthcoming period = </a:t>
            </a:r>
            <a:r>
              <a:rPr lang="en-GB" sz="2000" b="1" dirty="0" smtClean="0">
                <a:solidFill>
                  <a:srgbClr val="0066FF"/>
                </a:solidFill>
              </a:rPr>
              <a:t>£19.5m</a:t>
            </a:r>
          </a:p>
          <a:p>
            <a:pPr>
              <a:lnSpc>
                <a:spcPct val="90000"/>
              </a:lnSpc>
            </a:pPr>
            <a:r>
              <a:rPr lang="en-GB" sz="2000" dirty="0" smtClean="0">
                <a:solidFill>
                  <a:schemeClr val="tx1"/>
                </a:solidFill>
              </a:rPr>
              <a:t>Wider Works = </a:t>
            </a:r>
            <a:r>
              <a:rPr lang="en-GB" sz="2000" b="1" dirty="0" smtClean="0">
                <a:solidFill>
                  <a:srgbClr val="7030A0"/>
                </a:solidFill>
              </a:rPr>
              <a:t>£5m</a:t>
            </a:r>
            <a:endParaRPr lang="en-GB" sz="2000" b="1" dirty="0">
              <a:solidFill>
                <a:srgbClr val="7030A0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2000" dirty="0"/>
              <a:t>Wider liability (£5k/MW*100/MW) = </a:t>
            </a:r>
            <a:r>
              <a:rPr lang="en-GB" sz="2000" b="1" dirty="0">
                <a:solidFill>
                  <a:srgbClr val="00B0F0"/>
                </a:solidFill>
              </a:rPr>
              <a:t>£</a:t>
            </a:r>
            <a:r>
              <a:rPr lang="en-GB" sz="2000" b="1" dirty="0" smtClean="0">
                <a:solidFill>
                  <a:srgbClr val="00B0F0"/>
                </a:solidFill>
              </a:rPr>
              <a:t>0.5m</a:t>
            </a:r>
            <a:endParaRPr lang="en-GB" sz="2000" b="1" dirty="0">
              <a:solidFill>
                <a:srgbClr val="00B0F0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2000" dirty="0"/>
              <a:t>Total liability = </a:t>
            </a:r>
            <a:r>
              <a:rPr lang="en-GB" sz="2000" b="1" dirty="0" smtClean="0"/>
              <a:t>£20m</a:t>
            </a:r>
            <a:endParaRPr lang="en-GB" sz="2000" b="1" dirty="0"/>
          </a:p>
          <a:p>
            <a:pPr>
              <a:lnSpc>
                <a:spcPct val="90000"/>
              </a:lnSpc>
            </a:pPr>
            <a:r>
              <a:rPr lang="en-GB" sz="2000" dirty="0" smtClean="0"/>
              <a:t>Security: </a:t>
            </a:r>
          </a:p>
          <a:p>
            <a:pPr lvl="1">
              <a:lnSpc>
                <a:spcPct val="90000"/>
              </a:lnSpc>
            </a:pPr>
            <a:r>
              <a:rPr lang="en-GB" sz="1800" dirty="0" smtClean="0"/>
              <a:t>Pre-Trigger (100%): </a:t>
            </a:r>
            <a:r>
              <a:rPr lang="en-GB" sz="1800" dirty="0" smtClean="0">
                <a:solidFill>
                  <a:schemeClr val="tx1"/>
                </a:solidFill>
              </a:rPr>
              <a:t>£19.5m (0% wider)</a:t>
            </a:r>
            <a:endParaRPr lang="en-GB" sz="1800" dirty="0" smtClean="0">
              <a:solidFill>
                <a:schemeClr val="tx1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GB" sz="1800" dirty="0" smtClean="0">
                <a:solidFill>
                  <a:schemeClr val="tx1"/>
                </a:solidFill>
              </a:rPr>
              <a:t>Post-Trigger, Pre-Consents (45%):  £</a:t>
            </a:r>
            <a:r>
              <a:rPr lang="en-GB" sz="1800" dirty="0" smtClean="0">
                <a:solidFill>
                  <a:schemeClr val="tx1"/>
                </a:solidFill>
              </a:rPr>
              <a:t>9m (year 4)</a:t>
            </a:r>
          </a:p>
          <a:p>
            <a:pPr lvl="1">
              <a:lnSpc>
                <a:spcPct val="90000"/>
              </a:lnSpc>
            </a:pPr>
            <a:r>
              <a:rPr lang="en-GB" sz="1800" dirty="0" smtClean="0">
                <a:solidFill>
                  <a:schemeClr val="tx1"/>
                </a:solidFill>
              </a:rPr>
              <a:t>Post-Trigger</a:t>
            </a:r>
            <a:r>
              <a:rPr lang="en-GB" sz="1800" dirty="0" smtClean="0">
                <a:solidFill>
                  <a:schemeClr val="tx1"/>
                </a:solidFill>
              </a:rPr>
              <a:t>, Post Consents (26%): £</a:t>
            </a:r>
            <a:r>
              <a:rPr lang="en-GB" sz="1800" dirty="0" smtClean="0">
                <a:solidFill>
                  <a:schemeClr val="tx1"/>
                </a:solidFill>
              </a:rPr>
              <a:t>5.2m (year 4)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3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AF54-8EC4-4896-BC0D-3A8EB4243688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380951" name="Line 23"/>
          <p:cNvSpPr>
            <a:spLocks noChangeShapeType="1"/>
          </p:cNvSpPr>
          <p:nvPr/>
        </p:nvSpPr>
        <p:spPr bwMode="auto">
          <a:xfrm flipH="1">
            <a:off x="1147763" y="2943225"/>
            <a:ext cx="758825" cy="725488"/>
          </a:xfrm>
          <a:prstGeom prst="line">
            <a:avLst/>
          </a:prstGeom>
          <a:noFill/>
          <a:ln w="57150">
            <a:solidFill>
              <a:srgbClr val="7030A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5" name="Line 27"/>
          <p:cNvSpPr>
            <a:spLocks noChangeShapeType="1"/>
          </p:cNvSpPr>
          <p:nvPr/>
        </p:nvSpPr>
        <p:spPr bwMode="auto">
          <a:xfrm flipH="1">
            <a:off x="2239963" y="2665413"/>
            <a:ext cx="1484312" cy="33337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6" name="Line 28"/>
          <p:cNvSpPr>
            <a:spLocks noChangeShapeType="1"/>
          </p:cNvSpPr>
          <p:nvPr/>
        </p:nvSpPr>
        <p:spPr bwMode="auto">
          <a:xfrm flipH="1">
            <a:off x="2251075" y="2798763"/>
            <a:ext cx="1506538" cy="44450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pSp>
        <p:nvGrpSpPr>
          <p:cNvPr id="380934" name="Group 6"/>
          <p:cNvGrpSpPr>
            <a:grpSpLocks/>
          </p:cNvGrpSpPr>
          <p:nvPr/>
        </p:nvGrpSpPr>
        <p:grpSpPr bwMode="auto">
          <a:xfrm>
            <a:off x="4105275" y="2459038"/>
            <a:ext cx="503238" cy="504825"/>
            <a:chOff x="3265" y="3433"/>
            <a:chExt cx="317" cy="318"/>
          </a:xfrm>
        </p:grpSpPr>
        <p:sp>
          <p:nvSpPr>
            <p:cNvPr id="380935" name="Oval 7"/>
            <p:cNvSpPr>
              <a:spLocks noChangeArrowheads="1"/>
            </p:cNvSpPr>
            <p:nvPr/>
          </p:nvSpPr>
          <p:spPr bwMode="auto">
            <a:xfrm>
              <a:off x="3265" y="3433"/>
              <a:ext cx="317" cy="318"/>
            </a:xfrm>
            <a:prstGeom prst="ellipse">
              <a:avLst/>
            </a:prstGeom>
            <a:noFill/>
            <a:ln w="5715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80936" name="Freeform 8"/>
            <p:cNvSpPr>
              <a:spLocks/>
            </p:cNvSpPr>
            <p:nvPr/>
          </p:nvSpPr>
          <p:spPr bwMode="auto">
            <a:xfrm>
              <a:off x="3265" y="3524"/>
              <a:ext cx="317" cy="136"/>
            </a:xfrm>
            <a:custGeom>
              <a:avLst/>
              <a:gdLst>
                <a:gd name="T0" fmla="*/ 0 w 317"/>
                <a:gd name="T1" fmla="*/ 91 h 136"/>
                <a:gd name="T2" fmla="*/ 90 w 317"/>
                <a:gd name="T3" fmla="*/ 0 h 136"/>
                <a:gd name="T4" fmla="*/ 226 w 317"/>
                <a:gd name="T5" fmla="*/ 136 h 136"/>
                <a:gd name="T6" fmla="*/ 317 w 317"/>
                <a:gd name="T7" fmla="*/ 4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" h="136">
                  <a:moveTo>
                    <a:pt x="0" y="91"/>
                  </a:moveTo>
                  <a:lnTo>
                    <a:pt x="90" y="0"/>
                  </a:lnTo>
                  <a:lnTo>
                    <a:pt x="226" y="136"/>
                  </a:lnTo>
                  <a:lnTo>
                    <a:pt x="317" y="45"/>
                  </a:lnTo>
                </a:path>
              </a:pathLst>
            </a:custGeom>
            <a:noFill/>
            <a:ln w="571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380937" name="Rectangle 9"/>
          <p:cNvSpPr>
            <a:spLocks noChangeArrowheads="1"/>
          </p:cNvSpPr>
          <p:nvPr/>
        </p:nvSpPr>
        <p:spPr bwMode="auto">
          <a:xfrm>
            <a:off x="3748088" y="2549009"/>
            <a:ext cx="357187" cy="369332"/>
          </a:xfrm>
          <a:prstGeom prst="rect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GB"/>
          </a:p>
        </p:txBody>
      </p:sp>
      <p:sp>
        <p:nvSpPr>
          <p:cNvPr id="380938" name="Rectangle 10"/>
          <p:cNvSpPr>
            <a:spLocks noChangeArrowheads="1"/>
          </p:cNvSpPr>
          <p:nvPr/>
        </p:nvSpPr>
        <p:spPr bwMode="auto">
          <a:xfrm>
            <a:off x="1892300" y="2625824"/>
            <a:ext cx="376238" cy="307777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GB" sz="1400" dirty="0"/>
              <a:t>M</a:t>
            </a:r>
          </a:p>
        </p:txBody>
      </p:sp>
      <p:sp>
        <p:nvSpPr>
          <p:cNvPr id="380939" name="Rectangle 11"/>
          <p:cNvSpPr>
            <a:spLocks noChangeArrowheads="1"/>
          </p:cNvSpPr>
          <p:nvPr/>
        </p:nvSpPr>
        <p:spPr bwMode="auto">
          <a:xfrm>
            <a:off x="2479675" y="3671888"/>
            <a:ext cx="388938" cy="36195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380940" name="Rectangle 12"/>
          <p:cNvSpPr>
            <a:spLocks noChangeArrowheads="1"/>
          </p:cNvSpPr>
          <p:nvPr/>
        </p:nvSpPr>
        <p:spPr bwMode="auto">
          <a:xfrm>
            <a:off x="2136775" y="4970463"/>
            <a:ext cx="388938" cy="36195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GB" sz="140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380941" name="Rectangle 13"/>
          <p:cNvSpPr>
            <a:spLocks noChangeArrowheads="1"/>
          </p:cNvSpPr>
          <p:nvPr/>
        </p:nvSpPr>
        <p:spPr bwMode="auto">
          <a:xfrm>
            <a:off x="781050" y="3533775"/>
            <a:ext cx="388938" cy="36195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GB" sz="140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380942" name="Line 14"/>
          <p:cNvSpPr>
            <a:spLocks noChangeShapeType="1"/>
          </p:cNvSpPr>
          <p:nvPr/>
        </p:nvSpPr>
        <p:spPr bwMode="auto">
          <a:xfrm flipH="1" flipV="1">
            <a:off x="1314450" y="1449388"/>
            <a:ext cx="669925" cy="11382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43" name="Line 15"/>
          <p:cNvSpPr>
            <a:spLocks noChangeShapeType="1"/>
          </p:cNvSpPr>
          <p:nvPr/>
        </p:nvSpPr>
        <p:spPr bwMode="auto">
          <a:xfrm>
            <a:off x="2206625" y="2954338"/>
            <a:ext cx="446088" cy="736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380945" name="Line 17"/>
          <p:cNvSpPr>
            <a:spLocks noChangeShapeType="1"/>
          </p:cNvSpPr>
          <p:nvPr/>
        </p:nvSpPr>
        <p:spPr bwMode="auto">
          <a:xfrm flipH="1">
            <a:off x="2430463" y="4014788"/>
            <a:ext cx="268287" cy="9699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380947" name="Line 19"/>
          <p:cNvSpPr>
            <a:spLocks noChangeShapeType="1"/>
          </p:cNvSpPr>
          <p:nvPr/>
        </p:nvSpPr>
        <p:spPr bwMode="auto">
          <a:xfrm flipH="1" flipV="1">
            <a:off x="1025525" y="3879850"/>
            <a:ext cx="1114425" cy="11604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48" name="Line 20"/>
          <p:cNvSpPr>
            <a:spLocks noChangeShapeType="1"/>
          </p:cNvSpPr>
          <p:nvPr/>
        </p:nvSpPr>
        <p:spPr bwMode="auto">
          <a:xfrm flipH="1">
            <a:off x="455613" y="3779838"/>
            <a:ext cx="3238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49" name="Line 21"/>
          <p:cNvSpPr>
            <a:spLocks noChangeShapeType="1"/>
          </p:cNvSpPr>
          <p:nvPr/>
        </p:nvSpPr>
        <p:spPr bwMode="auto">
          <a:xfrm flipH="1">
            <a:off x="455613" y="3635375"/>
            <a:ext cx="3349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0" name="Line 22"/>
          <p:cNvSpPr>
            <a:spLocks noChangeShapeType="1"/>
          </p:cNvSpPr>
          <p:nvPr/>
        </p:nvSpPr>
        <p:spPr bwMode="auto">
          <a:xfrm flipH="1">
            <a:off x="1081088" y="2732088"/>
            <a:ext cx="803275" cy="8032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2" name="Line 24"/>
          <p:cNvSpPr>
            <a:spLocks noChangeShapeType="1"/>
          </p:cNvSpPr>
          <p:nvPr/>
        </p:nvSpPr>
        <p:spPr bwMode="auto">
          <a:xfrm>
            <a:off x="2408238" y="5330825"/>
            <a:ext cx="0" cy="11033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3" name="Line 25"/>
          <p:cNvSpPr>
            <a:spLocks noChangeShapeType="1"/>
          </p:cNvSpPr>
          <p:nvPr/>
        </p:nvSpPr>
        <p:spPr bwMode="auto">
          <a:xfrm flipH="1">
            <a:off x="2262188" y="5330825"/>
            <a:ext cx="11112" cy="11477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4" name="Line 26"/>
          <p:cNvSpPr>
            <a:spLocks noChangeShapeType="1"/>
          </p:cNvSpPr>
          <p:nvPr/>
        </p:nvSpPr>
        <p:spPr bwMode="auto">
          <a:xfrm>
            <a:off x="1158875" y="3779838"/>
            <a:ext cx="1081088" cy="1193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7" name="Line 29"/>
          <p:cNvSpPr>
            <a:spLocks noChangeShapeType="1"/>
          </p:cNvSpPr>
          <p:nvPr/>
        </p:nvSpPr>
        <p:spPr bwMode="auto">
          <a:xfrm>
            <a:off x="2865438" y="3857625"/>
            <a:ext cx="2111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8" name="Line 30"/>
          <p:cNvSpPr>
            <a:spLocks noChangeShapeType="1"/>
          </p:cNvSpPr>
          <p:nvPr/>
        </p:nvSpPr>
        <p:spPr bwMode="auto">
          <a:xfrm>
            <a:off x="3065463" y="3846513"/>
            <a:ext cx="0" cy="492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9" name="Line 31"/>
          <p:cNvSpPr>
            <a:spLocks noChangeShapeType="1"/>
          </p:cNvSpPr>
          <p:nvPr/>
        </p:nvSpPr>
        <p:spPr bwMode="auto">
          <a:xfrm>
            <a:off x="2921000" y="4092575"/>
            <a:ext cx="3000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61" name="Freeform 33"/>
          <p:cNvSpPr>
            <a:spLocks/>
          </p:cNvSpPr>
          <p:nvPr/>
        </p:nvSpPr>
        <p:spPr bwMode="auto">
          <a:xfrm>
            <a:off x="377825" y="1606550"/>
            <a:ext cx="2241550" cy="4325938"/>
          </a:xfrm>
          <a:custGeom>
            <a:avLst/>
            <a:gdLst>
              <a:gd name="T0" fmla="*/ 0 w 1412"/>
              <a:gd name="T1" fmla="*/ 2725 h 2725"/>
              <a:gd name="T2" fmla="*/ 1110 w 1412"/>
              <a:gd name="T3" fmla="*/ 1440 h 2725"/>
              <a:gd name="T4" fmla="*/ 1412 w 1412"/>
              <a:gd name="T5" fmla="*/ 0 h 2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2" h="2725">
                <a:moveTo>
                  <a:pt x="0" y="2725"/>
                </a:moveTo>
                <a:cubicBezTo>
                  <a:pt x="437" y="2309"/>
                  <a:pt x="875" y="1894"/>
                  <a:pt x="1110" y="1440"/>
                </a:cubicBezTo>
                <a:cubicBezTo>
                  <a:pt x="1345" y="986"/>
                  <a:pt x="1378" y="493"/>
                  <a:pt x="1412" y="0"/>
                </a:cubicBezTo>
              </a:path>
            </a:pathLst>
          </a:custGeom>
          <a:noFill/>
          <a:ln w="28575" cap="flat" cmpd="sng">
            <a:solidFill>
              <a:schemeClr val="accent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62" name="Text Box 34"/>
          <p:cNvSpPr txBox="1">
            <a:spLocks noChangeArrowheads="1"/>
          </p:cNvSpPr>
          <p:nvPr/>
        </p:nvSpPr>
        <p:spPr bwMode="auto">
          <a:xfrm>
            <a:off x="33338" y="4367213"/>
            <a:ext cx="1497012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600">
                <a:solidFill>
                  <a:schemeClr val="accent1"/>
                </a:solidFill>
              </a:rPr>
              <a:t>Wider Zone A</a:t>
            </a:r>
          </a:p>
          <a:p>
            <a:r>
              <a:rPr lang="en-GB" sz="1600">
                <a:solidFill>
                  <a:schemeClr val="accent1"/>
                </a:solidFill>
              </a:rPr>
              <a:t>£5000/MW</a:t>
            </a:r>
          </a:p>
        </p:txBody>
      </p:sp>
      <p:sp>
        <p:nvSpPr>
          <p:cNvPr id="380963" name="Text Box 35"/>
          <p:cNvSpPr txBox="1">
            <a:spLocks noChangeArrowheads="1"/>
          </p:cNvSpPr>
          <p:nvPr/>
        </p:nvSpPr>
        <p:spPr bwMode="auto">
          <a:xfrm>
            <a:off x="606425" y="5610225"/>
            <a:ext cx="1608138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600">
                <a:solidFill>
                  <a:schemeClr val="accent1"/>
                </a:solidFill>
              </a:rPr>
              <a:t>Wider Zone B</a:t>
            </a:r>
          </a:p>
          <a:p>
            <a:r>
              <a:rPr lang="en-GB" sz="1600">
                <a:solidFill>
                  <a:schemeClr val="accent1"/>
                </a:solidFill>
              </a:rPr>
              <a:t>£2500/MW</a:t>
            </a:r>
          </a:p>
        </p:txBody>
      </p:sp>
      <p:sp>
        <p:nvSpPr>
          <p:cNvPr id="380964" name="Text Box 36"/>
          <p:cNvSpPr txBox="1">
            <a:spLocks noChangeArrowheads="1"/>
          </p:cNvSpPr>
          <p:nvPr/>
        </p:nvSpPr>
        <p:spPr bwMode="auto">
          <a:xfrm>
            <a:off x="2479675" y="2352675"/>
            <a:ext cx="13858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600" dirty="0">
                <a:solidFill>
                  <a:srgbClr val="0066FF"/>
                </a:solidFill>
              </a:rPr>
              <a:t>£</a:t>
            </a:r>
            <a:r>
              <a:rPr lang="en-GB" sz="1600" dirty="0" smtClean="0">
                <a:solidFill>
                  <a:srgbClr val="0066FF"/>
                </a:solidFill>
              </a:rPr>
              <a:t>19.5m</a:t>
            </a:r>
            <a:endParaRPr lang="en-GB" sz="1600" dirty="0">
              <a:solidFill>
                <a:srgbClr val="0066FF"/>
              </a:solidFill>
            </a:endParaRPr>
          </a:p>
        </p:txBody>
      </p:sp>
      <p:sp>
        <p:nvSpPr>
          <p:cNvPr id="34" name="Text Box 36"/>
          <p:cNvSpPr txBox="1">
            <a:spLocks noChangeArrowheads="1"/>
          </p:cNvSpPr>
          <p:nvPr/>
        </p:nvSpPr>
        <p:spPr bwMode="auto">
          <a:xfrm>
            <a:off x="1410494" y="3300867"/>
            <a:ext cx="13858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600" dirty="0" smtClean="0">
                <a:solidFill>
                  <a:srgbClr val="7030A0"/>
                </a:solidFill>
              </a:rPr>
              <a:t>£5m</a:t>
            </a:r>
            <a:endParaRPr lang="en-GB" sz="1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1199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>
          <a:xfrm>
            <a:off x="593725" y="327006"/>
            <a:ext cx="6149975" cy="954107"/>
          </a:xfrm>
        </p:spPr>
        <p:txBody>
          <a:bodyPr/>
          <a:lstStyle/>
          <a:p>
            <a:r>
              <a:rPr lang="en-GB" dirty="0" smtClean="0"/>
              <a:t>Example 2 – Attributable Works only</a:t>
            </a:r>
            <a:endParaRPr lang="en-GB" dirty="0"/>
          </a:p>
        </p:txBody>
      </p:sp>
      <p:sp>
        <p:nvSpPr>
          <p:cNvPr id="38093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714875" y="1552575"/>
            <a:ext cx="4181475" cy="45815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000" dirty="0"/>
              <a:t>A </a:t>
            </a:r>
            <a:r>
              <a:rPr lang="en-GB" sz="2000" dirty="0" smtClean="0"/>
              <a:t>100MW generation </a:t>
            </a:r>
            <a:r>
              <a:rPr lang="en-GB" sz="2000" dirty="0"/>
              <a:t>connecting </a:t>
            </a:r>
            <a:r>
              <a:rPr lang="en-GB" sz="2000" dirty="0" smtClean="0"/>
              <a:t>via </a:t>
            </a:r>
            <a:r>
              <a:rPr lang="en-GB" sz="2000" dirty="0"/>
              <a:t>a </a:t>
            </a:r>
            <a:r>
              <a:rPr lang="en-GB" sz="2000" dirty="0" smtClean="0"/>
              <a:t>new GSP </a:t>
            </a:r>
          </a:p>
          <a:p>
            <a:pPr>
              <a:lnSpc>
                <a:spcPct val="90000"/>
              </a:lnSpc>
            </a:pPr>
            <a:r>
              <a:rPr lang="en-GB" sz="2000" dirty="0"/>
              <a:t>Attributable as at end of forthcoming period = </a:t>
            </a:r>
            <a:r>
              <a:rPr lang="en-GB" sz="2000" b="1" dirty="0" smtClean="0">
                <a:solidFill>
                  <a:srgbClr val="0066FF"/>
                </a:solidFill>
              </a:rPr>
              <a:t>£19.5m</a:t>
            </a:r>
          </a:p>
          <a:p>
            <a:pPr>
              <a:lnSpc>
                <a:spcPct val="90000"/>
              </a:lnSpc>
            </a:pPr>
            <a:r>
              <a:rPr lang="en-GB" sz="2000" dirty="0" smtClean="0">
                <a:solidFill>
                  <a:schemeClr val="tx1"/>
                </a:solidFill>
              </a:rPr>
              <a:t>No </a:t>
            </a:r>
            <a:r>
              <a:rPr lang="en-GB" sz="2000" dirty="0" smtClean="0">
                <a:solidFill>
                  <a:schemeClr val="tx1"/>
                </a:solidFill>
              </a:rPr>
              <a:t>additional wider works</a:t>
            </a:r>
            <a:endParaRPr lang="en-GB" sz="20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2000" dirty="0"/>
              <a:t>Wider liability (£5k/MW*100/MW) = </a:t>
            </a:r>
            <a:r>
              <a:rPr lang="en-GB" sz="2000" b="1" dirty="0">
                <a:solidFill>
                  <a:srgbClr val="00B0F0"/>
                </a:solidFill>
              </a:rPr>
              <a:t>£</a:t>
            </a:r>
            <a:r>
              <a:rPr lang="en-GB" sz="2000" b="1" dirty="0" smtClean="0">
                <a:solidFill>
                  <a:srgbClr val="00B0F0"/>
                </a:solidFill>
              </a:rPr>
              <a:t>0.5m</a:t>
            </a:r>
            <a:endParaRPr lang="en-GB" sz="2000" b="1" dirty="0">
              <a:solidFill>
                <a:srgbClr val="00B0F0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2000" dirty="0"/>
              <a:t>Total liability = </a:t>
            </a:r>
            <a:r>
              <a:rPr lang="en-GB" sz="2000" b="1" dirty="0" smtClean="0"/>
              <a:t>£20m</a:t>
            </a:r>
            <a:endParaRPr lang="en-GB" sz="2000" b="1" dirty="0"/>
          </a:p>
          <a:p>
            <a:pPr>
              <a:lnSpc>
                <a:spcPct val="90000"/>
              </a:lnSpc>
            </a:pPr>
            <a:r>
              <a:rPr lang="en-GB" sz="2000" dirty="0" smtClean="0"/>
              <a:t>Security: </a:t>
            </a:r>
          </a:p>
          <a:p>
            <a:pPr lvl="1">
              <a:lnSpc>
                <a:spcPct val="90000"/>
              </a:lnSpc>
            </a:pPr>
            <a:r>
              <a:rPr lang="en-GB" sz="1800" dirty="0" smtClean="0"/>
              <a:t>Pre-Trigger (100%): </a:t>
            </a:r>
            <a:r>
              <a:rPr lang="en-GB" sz="1800" dirty="0" smtClean="0">
                <a:solidFill>
                  <a:schemeClr val="tx1"/>
                </a:solidFill>
              </a:rPr>
              <a:t>£</a:t>
            </a:r>
            <a:r>
              <a:rPr lang="en-GB" sz="1800" dirty="0" smtClean="0">
                <a:solidFill>
                  <a:schemeClr val="tx1"/>
                </a:solidFill>
              </a:rPr>
              <a:t>19.5m </a:t>
            </a:r>
            <a:r>
              <a:rPr lang="en-GB" sz="1800" dirty="0">
                <a:solidFill>
                  <a:schemeClr val="tx1"/>
                </a:solidFill>
              </a:rPr>
              <a:t>(0% wider</a:t>
            </a:r>
            <a:r>
              <a:rPr lang="en-GB" sz="1800" dirty="0" smtClean="0">
                <a:solidFill>
                  <a:schemeClr val="tx1"/>
                </a:solidFill>
              </a:rPr>
              <a:t>)</a:t>
            </a:r>
            <a:endParaRPr lang="en-GB" sz="1800" dirty="0" smtClean="0">
              <a:solidFill>
                <a:schemeClr val="tx1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GB" sz="1800" dirty="0" smtClean="0">
                <a:solidFill>
                  <a:schemeClr val="tx1"/>
                </a:solidFill>
              </a:rPr>
              <a:t>Post-Trigger, Pre-Consents (45%):  £</a:t>
            </a:r>
            <a:r>
              <a:rPr lang="en-GB" sz="1800" dirty="0" smtClean="0">
                <a:solidFill>
                  <a:schemeClr val="tx1"/>
                </a:solidFill>
              </a:rPr>
              <a:t>9m (year 4)</a:t>
            </a:r>
            <a:endParaRPr lang="en-GB" sz="1800" dirty="0" smtClean="0">
              <a:solidFill>
                <a:schemeClr val="tx1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GB" sz="1800" dirty="0" smtClean="0">
                <a:solidFill>
                  <a:schemeClr val="tx1"/>
                </a:solidFill>
              </a:rPr>
              <a:t>Post-Trigger, Post Consents (26%): £</a:t>
            </a:r>
            <a:r>
              <a:rPr lang="en-GB" sz="1800" dirty="0" smtClean="0">
                <a:solidFill>
                  <a:schemeClr val="tx1"/>
                </a:solidFill>
              </a:rPr>
              <a:t>5.2m (year 4)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3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AF54-8EC4-4896-BC0D-3A8EB4243688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380951" name="Line 23"/>
          <p:cNvSpPr>
            <a:spLocks noChangeShapeType="1"/>
          </p:cNvSpPr>
          <p:nvPr/>
        </p:nvSpPr>
        <p:spPr bwMode="auto">
          <a:xfrm flipH="1">
            <a:off x="1147763" y="2943225"/>
            <a:ext cx="758825" cy="7254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5" name="Line 27"/>
          <p:cNvSpPr>
            <a:spLocks noChangeShapeType="1"/>
          </p:cNvSpPr>
          <p:nvPr/>
        </p:nvSpPr>
        <p:spPr bwMode="auto">
          <a:xfrm flipH="1">
            <a:off x="2239963" y="2665413"/>
            <a:ext cx="1484312" cy="33337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6" name="Line 28"/>
          <p:cNvSpPr>
            <a:spLocks noChangeShapeType="1"/>
          </p:cNvSpPr>
          <p:nvPr/>
        </p:nvSpPr>
        <p:spPr bwMode="auto">
          <a:xfrm flipH="1">
            <a:off x="2251075" y="2798763"/>
            <a:ext cx="1506538" cy="44450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pSp>
        <p:nvGrpSpPr>
          <p:cNvPr id="380934" name="Group 6"/>
          <p:cNvGrpSpPr>
            <a:grpSpLocks/>
          </p:cNvGrpSpPr>
          <p:nvPr/>
        </p:nvGrpSpPr>
        <p:grpSpPr bwMode="auto">
          <a:xfrm>
            <a:off x="4105275" y="2459038"/>
            <a:ext cx="503238" cy="504825"/>
            <a:chOff x="3265" y="3433"/>
            <a:chExt cx="317" cy="318"/>
          </a:xfrm>
        </p:grpSpPr>
        <p:sp>
          <p:nvSpPr>
            <p:cNvPr id="380935" name="Oval 7"/>
            <p:cNvSpPr>
              <a:spLocks noChangeArrowheads="1"/>
            </p:cNvSpPr>
            <p:nvPr/>
          </p:nvSpPr>
          <p:spPr bwMode="auto">
            <a:xfrm>
              <a:off x="3265" y="3433"/>
              <a:ext cx="317" cy="318"/>
            </a:xfrm>
            <a:prstGeom prst="ellipse">
              <a:avLst/>
            </a:prstGeom>
            <a:noFill/>
            <a:ln w="5715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80936" name="Freeform 8"/>
            <p:cNvSpPr>
              <a:spLocks/>
            </p:cNvSpPr>
            <p:nvPr/>
          </p:nvSpPr>
          <p:spPr bwMode="auto">
            <a:xfrm>
              <a:off x="3265" y="3524"/>
              <a:ext cx="317" cy="136"/>
            </a:xfrm>
            <a:custGeom>
              <a:avLst/>
              <a:gdLst>
                <a:gd name="T0" fmla="*/ 0 w 317"/>
                <a:gd name="T1" fmla="*/ 91 h 136"/>
                <a:gd name="T2" fmla="*/ 90 w 317"/>
                <a:gd name="T3" fmla="*/ 0 h 136"/>
                <a:gd name="T4" fmla="*/ 226 w 317"/>
                <a:gd name="T5" fmla="*/ 136 h 136"/>
                <a:gd name="T6" fmla="*/ 317 w 317"/>
                <a:gd name="T7" fmla="*/ 4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" h="136">
                  <a:moveTo>
                    <a:pt x="0" y="91"/>
                  </a:moveTo>
                  <a:lnTo>
                    <a:pt x="90" y="0"/>
                  </a:lnTo>
                  <a:lnTo>
                    <a:pt x="226" y="136"/>
                  </a:lnTo>
                  <a:lnTo>
                    <a:pt x="317" y="45"/>
                  </a:lnTo>
                </a:path>
              </a:pathLst>
            </a:custGeom>
            <a:noFill/>
            <a:ln w="571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380937" name="Rectangle 9"/>
          <p:cNvSpPr>
            <a:spLocks noChangeArrowheads="1"/>
          </p:cNvSpPr>
          <p:nvPr/>
        </p:nvSpPr>
        <p:spPr bwMode="auto">
          <a:xfrm>
            <a:off x="3748088" y="2549009"/>
            <a:ext cx="357187" cy="369332"/>
          </a:xfrm>
          <a:prstGeom prst="rect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GB"/>
          </a:p>
        </p:txBody>
      </p:sp>
      <p:sp>
        <p:nvSpPr>
          <p:cNvPr id="380938" name="Rectangle 10"/>
          <p:cNvSpPr>
            <a:spLocks noChangeArrowheads="1"/>
          </p:cNvSpPr>
          <p:nvPr/>
        </p:nvSpPr>
        <p:spPr bwMode="auto">
          <a:xfrm>
            <a:off x="1892300" y="2625824"/>
            <a:ext cx="376238" cy="307777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GB" sz="1400" dirty="0"/>
              <a:t>M</a:t>
            </a:r>
          </a:p>
        </p:txBody>
      </p:sp>
      <p:sp>
        <p:nvSpPr>
          <p:cNvPr id="380939" name="Rectangle 11"/>
          <p:cNvSpPr>
            <a:spLocks noChangeArrowheads="1"/>
          </p:cNvSpPr>
          <p:nvPr/>
        </p:nvSpPr>
        <p:spPr bwMode="auto">
          <a:xfrm>
            <a:off x="2479675" y="3671888"/>
            <a:ext cx="388938" cy="36195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380940" name="Rectangle 12"/>
          <p:cNvSpPr>
            <a:spLocks noChangeArrowheads="1"/>
          </p:cNvSpPr>
          <p:nvPr/>
        </p:nvSpPr>
        <p:spPr bwMode="auto">
          <a:xfrm>
            <a:off x="2136775" y="4970463"/>
            <a:ext cx="388938" cy="36195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GB" sz="140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380941" name="Rectangle 13"/>
          <p:cNvSpPr>
            <a:spLocks noChangeArrowheads="1"/>
          </p:cNvSpPr>
          <p:nvPr/>
        </p:nvSpPr>
        <p:spPr bwMode="auto">
          <a:xfrm>
            <a:off x="781050" y="3533775"/>
            <a:ext cx="388938" cy="36195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GB" sz="140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380942" name="Line 14"/>
          <p:cNvSpPr>
            <a:spLocks noChangeShapeType="1"/>
          </p:cNvSpPr>
          <p:nvPr/>
        </p:nvSpPr>
        <p:spPr bwMode="auto">
          <a:xfrm flipH="1" flipV="1">
            <a:off x="1314450" y="1449388"/>
            <a:ext cx="669925" cy="11382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43" name="Line 15"/>
          <p:cNvSpPr>
            <a:spLocks noChangeShapeType="1"/>
          </p:cNvSpPr>
          <p:nvPr/>
        </p:nvSpPr>
        <p:spPr bwMode="auto">
          <a:xfrm>
            <a:off x="2206625" y="2954338"/>
            <a:ext cx="446088" cy="736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380945" name="Line 17"/>
          <p:cNvSpPr>
            <a:spLocks noChangeShapeType="1"/>
          </p:cNvSpPr>
          <p:nvPr/>
        </p:nvSpPr>
        <p:spPr bwMode="auto">
          <a:xfrm flipH="1">
            <a:off x="2430463" y="4014788"/>
            <a:ext cx="268287" cy="9699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380947" name="Line 19"/>
          <p:cNvSpPr>
            <a:spLocks noChangeShapeType="1"/>
          </p:cNvSpPr>
          <p:nvPr/>
        </p:nvSpPr>
        <p:spPr bwMode="auto">
          <a:xfrm flipH="1" flipV="1">
            <a:off x="1025525" y="3879850"/>
            <a:ext cx="1114425" cy="11604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48" name="Line 20"/>
          <p:cNvSpPr>
            <a:spLocks noChangeShapeType="1"/>
          </p:cNvSpPr>
          <p:nvPr/>
        </p:nvSpPr>
        <p:spPr bwMode="auto">
          <a:xfrm flipH="1">
            <a:off x="455613" y="3779838"/>
            <a:ext cx="3238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49" name="Line 21"/>
          <p:cNvSpPr>
            <a:spLocks noChangeShapeType="1"/>
          </p:cNvSpPr>
          <p:nvPr/>
        </p:nvSpPr>
        <p:spPr bwMode="auto">
          <a:xfrm flipH="1">
            <a:off x="455613" y="3635375"/>
            <a:ext cx="3349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0" name="Line 22"/>
          <p:cNvSpPr>
            <a:spLocks noChangeShapeType="1"/>
          </p:cNvSpPr>
          <p:nvPr/>
        </p:nvSpPr>
        <p:spPr bwMode="auto">
          <a:xfrm flipH="1">
            <a:off x="1081088" y="2732088"/>
            <a:ext cx="803275" cy="8032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2" name="Line 24"/>
          <p:cNvSpPr>
            <a:spLocks noChangeShapeType="1"/>
          </p:cNvSpPr>
          <p:nvPr/>
        </p:nvSpPr>
        <p:spPr bwMode="auto">
          <a:xfrm>
            <a:off x="2408238" y="5330825"/>
            <a:ext cx="0" cy="11033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3" name="Line 25"/>
          <p:cNvSpPr>
            <a:spLocks noChangeShapeType="1"/>
          </p:cNvSpPr>
          <p:nvPr/>
        </p:nvSpPr>
        <p:spPr bwMode="auto">
          <a:xfrm flipH="1">
            <a:off x="2262188" y="5330825"/>
            <a:ext cx="11112" cy="11477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4" name="Line 26"/>
          <p:cNvSpPr>
            <a:spLocks noChangeShapeType="1"/>
          </p:cNvSpPr>
          <p:nvPr/>
        </p:nvSpPr>
        <p:spPr bwMode="auto">
          <a:xfrm>
            <a:off x="1158875" y="3779838"/>
            <a:ext cx="1081088" cy="1193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7" name="Line 29"/>
          <p:cNvSpPr>
            <a:spLocks noChangeShapeType="1"/>
          </p:cNvSpPr>
          <p:nvPr/>
        </p:nvSpPr>
        <p:spPr bwMode="auto">
          <a:xfrm>
            <a:off x="2865438" y="3857625"/>
            <a:ext cx="2111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8" name="Line 30"/>
          <p:cNvSpPr>
            <a:spLocks noChangeShapeType="1"/>
          </p:cNvSpPr>
          <p:nvPr/>
        </p:nvSpPr>
        <p:spPr bwMode="auto">
          <a:xfrm>
            <a:off x="3065463" y="3846513"/>
            <a:ext cx="0" cy="492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9" name="Line 31"/>
          <p:cNvSpPr>
            <a:spLocks noChangeShapeType="1"/>
          </p:cNvSpPr>
          <p:nvPr/>
        </p:nvSpPr>
        <p:spPr bwMode="auto">
          <a:xfrm>
            <a:off x="2921000" y="4092575"/>
            <a:ext cx="3000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61" name="Freeform 33"/>
          <p:cNvSpPr>
            <a:spLocks/>
          </p:cNvSpPr>
          <p:nvPr/>
        </p:nvSpPr>
        <p:spPr bwMode="auto">
          <a:xfrm>
            <a:off x="377825" y="1606550"/>
            <a:ext cx="2241550" cy="4325938"/>
          </a:xfrm>
          <a:custGeom>
            <a:avLst/>
            <a:gdLst>
              <a:gd name="T0" fmla="*/ 0 w 1412"/>
              <a:gd name="T1" fmla="*/ 2725 h 2725"/>
              <a:gd name="T2" fmla="*/ 1110 w 1412"/>
              <a:gd name="T3" fmla="*/ 1440 h 2725"/>
              <a:gd name="T4" fmla="*/ 1412 w 1412"/>
              <a:gd name="T5" fmla="*/ 0 h 2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2" h="2725">
                <a:moveTo>
                  <a:pt x="0" y="2725"/>
                </a:moveTo>
                <a:cubicBezTo>
                  <a:pt x="437" y="2309"/>
                  <a:pt x="875" y="1894"/>
                  <a:pt x="1110" y="1440"/>
                </a:cubicBezTo>
                <a:cubicBezTo>
                  <a:pt x="1345" y="986"/>
                  <a:pt x="1378" y="493"/>
                  <a:pt x="1412" y="0"/>
                </a:cubicBezTo>
              </a:path>
            </a:pathLst>
          </a:custGeom>
          <a:noFill/>
          <a:ln w="28575" cap="flat" cmpd="sng">
            <a:solidFill>
              <a:schemeClr val="accent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62" name="Text Box 34"/>
          <p:cNvSpPr txBox="1">
            <a:spLocks noChangeArrowheads="1"/>
          </p:cNvSpPr>
          <p:nvPr/>
        </p:nvSpPr>
        <p:spPr bwMode="auto">
          <a:xfrm>
            <a:off x="33338" y="4367213"/>
            <a:ext cx="1497012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600">
                <a:solidFill>
                  <a:schemeClr val="accent1"/>
                </a:solidFill>
              </a:rPr>
              <a:t>Wider Zone A</a:t>
            </a:r>
          </a:p>
          <a:p>
            <a:r>
              <a:rPr lang="en-GB" sz="1600">
                <a:solidFill>
                  <a:schemeClr val="accent1"/>
                </a:solidFill>
              </a:rPr>
              <a:t>£5000/MW</a:t>
            </a:r>
          </a:p>
        </p:txBody>
      </p:sp>
      <p:sp>
        <p:nvSpPr>
          <p:cNvPr id="380963" name="Text Box 35"/>
          <p:cNvSpPr txBox="1">
            <a:spLocks noChangeArrowheads="1"/>
          </p:cNvSpPr>
          <p:nvPr/>
        </p:nvSpPr>
        <p:spPr bwMode="auto">
          <a:xfrm>
            <a:off x="606425" y="5610225"/>
            <a:ext cx="1608138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600">
                <a:solidFill>
                  <a:schemeClr val="accent1"/>
                </a:solidFill>
              </a:rPr>
              <a:t>Wider Zone B</a:t>
            </a:r>
          </a:p>
          <a:p>
            <a:r>
              <a:rPr lang="en-GB" sz="1600">
                <a:solidFill>
                  <a:schemeClr val="accent1"/>
                </a:solidFill>
              </a:rPr>
              <a:t>£2500/MW</a:t>
            </a:r>
          </a:p>
        </p:txBody>
      </p:sp>
      <p:sp>
        <p:nvSpPr>
          <p:cNvPr id="380964" name="Text Box 36"/>
          <p:cNvSpPr txBox="1">
            <a:spLocks noChangeArrowheads="1"/>
          </p:cNvSpPr>
          <p:nvPr/>
        </p:nvSpPr>
        <p:spPr bwMode="auto">
          <a:xfrm>
            <a:off x="2479675" y="2352675"/>
            <a:ext cx="13858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600" dirty="0">
                <a:solidFill>
                  <a:srgbClr val="0066FF"/>
                </a:solidFill>
              </a:rPr>
              <a:t>£</a:t>
            </a:r>
            <a:r>
              <a:rPr lang="en-GB" sz="1600" dirty="0" smtClean="0">
                <a:solidFill>
                  <a:srgbClr val="0066FF"/>
                </a:solidFill>
              </a:rPr>
              <a:t>19.5m</a:t>
            </a:r>
            <a:endParaRPr lang="en-GB" sz="16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4261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>
          <a:xfrm>
            <a:off x="593725" y="757893"/>
            <a:ext cx="6149975" cy="523220"/>
          </a:xfrm>
        </p:spPr>
        <p:txBody>
          <a:bodyPr/>
          <a:lstStyle/>
          <a:p>
            <a:r>
              <a:rPr lang="en-GB" dirty="0" smtClean="0"/>
              <a:t>Example 3 – Wider Works only</a:t>
            </a:r>
            <a:endParaRPr lang="en-GB" dirty="0"/>
          </a:p>
        </p:txBody>
      </p:sp>
      <p:sp>
        <p:nvSpPr>
          <p:cNvPr id="38093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714875" y="1552575"/>
            <a:ext cx="4181475" cy="45815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000" dirty="0"/>
              <a:t>A </a:t>
            </a:r>
            <a:r>
              <a:rPr lang="en-GB" sz="2000" dirty="0" smtClean="0"/>
              <a:t>100MW generation </a:t>
            </a:r>
            <a:r>
              <a:rPr lang="en-GB" sz="2000" dirty="0"/>
              <a:t>connecting </a:t>
            </a:r>
            <a:r>
              <a:rPr lang="en-GB" sz="2000" dirty="0" smtClean="0"/>
              <a:t>via an existing GSP </a:t>
            </a:r>
          </a:p>
          <a:p>
            <a:pPr>
              <a:lnSpc>
                <a:spcPct val="90000"/>
              </a:lnSpc>
            </a:pPr>
            <a:r>
              <a:rPr lang="en-GB" sz="2000" dirty="0" smtClean="0"/>
              <a:t>No </a:t>
            </a:r>
            <a:r>
              <a:rPr lang="en-GB" sz="2000" dirty="0" smtClean="0"/>
              <a:t>Attributable works </a:t>
            </a:r>
            <a:endParaRPr lang="en-GB" sz="2000" dirty="0" smtClean="0"/>
          </a:p>
          <a:p>
            <a:pPr>
              <a:lnSpc>
                <a:spcPct val="90000"/>
              </a:lnSpc>
            </a:pPr>
            <a:r>
              <a:rPr lang="en-GB" sz="2000" dirty="0">
                <a:solidFill>
                  <a:schemeClr val="tx1"/>
                </a:solidFill>
              </a:rPr>
              <a:t>Wider Works = </a:t>
            </a:r>
            <a:r>
              <a:rPr lang="en-GB" sz="2000" b="1" dirty="0">
                <a:solidFill>
                  <a:srgbClr val="7030A0"/>
                </a:solidFill>
              </a:rPr>
              <a:t>£5m</a:t>
            </a:r>
          </a:p>
          <a:p>
            <a:pPr>
              <a:lnSpc>
                <a:spcPct val="90000"/>
              </a:lnSpc>
            </a:pPr>
            <a:r>
              <a:rPr lang="en-GB" sz="2000" dirty="0" smtClean="0"/>
              <a:t>Wider </a:t>
            </a:r>
            <a:r>
              <a:rPr lang="en-GB" sz="2000" dirty="0"/>
              <a:t>liability (£5k/MW*100/MW) = </a:t>
            </a:r>
            <a:r>
              <a:rPr lang="en-GB" sz="2000" b="1" dirty="0">
                <a:solidFill>
                  <a:srgbClr val="00B0F0"/>
                </a:solidFill>
              </a:rPr>
              <a:t>£</a:t>
            </a:r>
            <a:r>
              <a:rPr lang="en-GB" sz="2000" b="1" dirty="0" smtClean="0">
                <a:solidFill>
                  <a:srgbClr val="00B0F0"/>
                </a:solidFill>
              </a:rPr>
              <a:t>0.5m</a:t>
            </a:r>
            <a:endParaRPr lang="en-GB" sz="2000" b="1" dirty="0">
              <a:solidFill>
                <a:srgbClr val="00B0F0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2000" dirty="0"/>
              <a:t>Total liability = </a:t>
            </a:r>
            <a:r>
              <a:rPr lang="en-GB" sz="2000" b="1" dirty="0" smtClean="0"/>
              <a:t>£0.5m</a:t>
            </a:r>
            <a:endParaRPr lang="en-GB" sz="2000" b="1" dirty="0"/>
          </a:p>
          <a:p>
            <a:pPr>
              <a:lnSpc>
                <a:spcPct val="90000"/>
              </a:lnSpc>
            </a:pPr>
            <a:r>
              <a:rPr lang="en-GB" sz="2000" dirty="0" smtClean="0"/>
              <a:t>Security: </a:t>
            </a:r>
          </a:p>
          <a:p>
            <a:pPr lvl="1">
              <a:lnSpc>
                <a:spcPct val="90000"/>
              </a:lnSpc>
            </a:pPr>
            <a:r>
              <a:rPr lang="en-GB" sz="1800" dirty="0" smtClean="0"/>
              <a:t>Pre-Trigger (100%): </a:t>
            </a:r>
            <a:r>
              <a:rPr lang="en-GB" sz="1800" dirty="0" smtClean="0">
                <a:solidFill>
                  <a:schemeClr val="tx1"/>
                </a:solidFill>
              </a:rPr>
              <a:t>£</a:t>
            </a:r>
            <a:r>
              <a:rPr lang="en-GB" sz="1800" dirty="0" smtClean="0">
                <a:solidFill>
                  <a:schemeClr val="tx1"/>
                </a:solidFill>
              </a:rPr>
              <a:t>0m </a:t>
            </a:r>
            <a:r>
              <a:rPr lang="en-GB" sz="1800" dirty="0">
                <a:solidFill>
                  <a:schemeClr val="tx1"/>
                </a:solidFill>
              </a:rPr>
              <a:t>(0% wider</a:t>
            </a:r>
            <a:r>
              <a:rPr lang="en-GB" sz="1800" dirty="0" smtClean="0">
                <a:solidFill>
                  <a:schemeClr val="tx1"/>
                </a:solidFill>
              </a:rPr>
              <a:t>)</a:t>
            </a:r>
            <a:endParaRPr lang="en-GB" sz="1800" dirty="0" smtClean="0">
              <a:solidFill>
                <a:schemeClr val="tx1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GB" sz="1800" dirty="0" smtClean="0">
                <a:solidFill>
                  <a:schemeClr val="tx1"/>
                </a:solidFill>
              </a:rPr>
              <a:t>Post-Trigger, Pre-Consents (45%):  £</a:t>
            </a:r>
            <a:r>
              <a:rPr lang="en-GB" sz="1800" dirty="0" smtClean="0">
                <a:solidFill>
                  <a:schemeClr val="tx1"/>
                </a:solidFill>
              </a:rPr>
              <a:t>225k (year 4)</a:t>
            </a:r>
            <a:endParaRPr lang="en-GB" sz="1800" dirty="0" smtClean="0">
              <a:solidFill>
                <a:schemeClr val="tx1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GB" sz="1800" dirty="0" smtClean="0">
                <a:solidFill>
                  <a:schemeClr val="tx1"/>
                </a:solidFill>
              </a:rPr>
              <a:t>Post-Trigger, Post Consents (26%): £</a:t>
            </a:r>
            <a:r>
              <a:rPr lang="en-GB" sz="1800" dirty="0" smtClean="0">
                <a:solidFill>
                  <a:schemeClr val="tx1"/>
                </a:solidFill>
              </a:rPr>
              <a:t>130k (year 4)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3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AF54-8EC4-4896-BC0D-3A8EB4243688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380951" name="Line 23"/>
          <p:cNvSpPr>
            <a:spLocks noChangeShapeType="1"/>
          </p:cNvSpPr>
          <p:nvPr/>
        </p:nvSpPr>
        <p:spPr bwMode="auto">
          <a:xfrm flipH="1">
            <a:off x="1147763" y="2943225"/>
            <a:ext cx="758825" cy="725488"/>
          </a:xfrm>
          <a:prstGeom prst="line">
            <a:avLst/>
          </a:prstGeom>
          <a:noFill/>
          <a:ln w="57150">
            <a:solidFill>
              <a:srgbClr val="7030A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pSp>
        <p:nvGrpSpPr>
          <p:cNvPr id="380934" name="Group 6"/>
          <p:cNvGrpSpPr>
            <a:grpSpLocks/>
          </p:cNvGrpSpPr>
          <p:nvPr/>
        </p:nvGrpSpPr>
        <p:grpSpPr bwMode="auto">
          <a:xfrm>
            <a:off x="2061368" y="2120999"/>
            <a:ext cx="503238" cy="504825"/>
            <a:chOff x="3265" y="3433"/>
            <a:chExt cx="317" cy="318"/>
          </a:xfrm>
        </p:grpSpPr>
        <p:sp>
          <p:nvSpPr>
            <p:cNvPr id="380935" name="Oval 7"/>
            <p:cNvSpPr>
              <a:spLocks noChangeArrowheads="1"/>
            </p:cNvSpPr>
            <p:nvPr/>
          </p:nvSpPr>
          <p:spPr bwMode="auto">
            <a:xfrm>
              <a:off x="3265" y="3433"/>
              <a:ext cx="317" cy="318"/>
            </a:xfrm>
            <a:prstGeom prst="ellipse">
              <a:avLst/>
            </a:prstGeom>
            <a:noFill/>
            <a:ln w="5715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80936" name="Freeform 8"/>
            <p:cNvSpPr>
              <a:spLocks/>
            </p:cNvSpPr>
            <p:nvPr/>
          </p:nvSpPr>
          <p:spPr bwMode="auto">
            <a:xfrm>
              <a:off x="3265" y="3524"/>
              <a:ext cx="317" cy="136"/>
            </a:xfrm>
            <a:custGeom>
              <a:avLst/>
              <a:gdLst>
                <a:gd name="T0" fmla="*/ 0 w 317"/>
                <a:gd name="T1" fmla="*/ 91 h 136"/>
                <a:gd name="T2" fmla="*/ 90 w 317"/>
                <a:gd name="T3" fmla="*/ 0 h 136"/>
                <a:gd name="T4" fmla="*/ 226 w 317"/>
                <a:gd name="T5" fmla="*/ 136 h 136"/>
                <a:gd name="T6" fmla="*/ 317 w 317"/>
                <a:gd name="T7" fmla="*/ 4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" h="136">
                  <a:moveTo>
                    <a:pt x="0" y="91"/>
                  </a:moveTo>
                  <a:lnTo>
                    <a:pt x="90" y="0"/>
                  </a:lnTo>
                  <a:lnTo>
                    <a:pt x="226" y="136"/>
                  </a:lnTo>
                  <a:lnTo>
                    <a:pt x="317" y="45"/>
                  </a:lnTo>
                </a:path>
              </a:pathLst>
            </a:custGeom>
            <a:noFill/>
            <a:ln w="571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380938" name="Rectangle 10"/>
          <p:cNvSpPr>
            <a:spLocks noChangeArrowheads="1"/>
          </p:cNvSpPr>
          <p:nvPr/>
        </p:nvSpPr>
        <p:spPr bwMode="auto">
          <a:xfrm>
            <a:off x="1892300" y="2625824"/>
            <a:ext cx="376238" cy="307777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GB" sz="1400" dirty="0"/>
              <a:t>M</a:t>
            </a:r>
          </a:p>
        </p:txBody>
      </p:sp>
      <p:sp>
        <p:nvSpPr>
          <p:cNvPr id="380939" name="Rectangle 11"/>
          <p:cNvSpPr>
            <a:spLocks noChangeArrowheads="1"/>
          </p:cNvSpPr>
          <p:nvPr/>
        </p:nvSpPr>
        <p:spPr bwMode="auto">
          <a:xfrm>
            <a:off x="2479675" y="3671888"/>
            <a:ext cx="388938" cy="36195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380940" name="Rectangle 12"/>
          <p:cNvSpPr>
            <a:spLocks noChangeArrowheads="1"/>
          </p:cNvSpPr>
          <p:nvPr/>
        </p:nvSpPr>
        <p:spPr bwMode="auto">
          <a:xfrm>
            <a:off x="2136775" y="4970463"/>
            <a:ext cx="388938" cy="36195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GB" sz="140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380941" name="Rectangle 13"/>
          <p:cNvSpPr>
            <a:spLocks noChangeArrowheads="1"/>
          </p:cNvSpPr>
          <p:nvPr/>
        </p:nvSpPr>
        <p:spPr bwMode="auto">
          <a:xfrm>
            <a:off x="781050" y="3533775"/>
            <a:ext cx="388938" cy="36195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GB" sz="140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380942" name="Line 14"/>
          <p:cNvSpPr>
            <a:spLocks noChangeShapeType="1"/>
          </p:cNvSpPr>
          <p:nvPr/>
        </p:nvSpPr>
        <p:spPr bwMode="auto">
          <a:xfrm flipH="1" flipV="1">
            <a:off x="1314450" y="1449388"/>
            <a:ext cx="669925" cy="11382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43" name="Line 15"/>
          <p:cNvSpPr>
            <a:spLocks noChangeShapeType="1"/>
          </p:cNvSpPr>
          <p:nvPr/>
        </p:nvSpPr>
        <p:spPr bwMode="auto">
          <a:xfrm>
            <a:off x="2206625" y="2954338"/>
            <a:ext cx="446088" cy="736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380945" name="Line 17"/>
          <p:cNvSpPr>
            <a:spLocks noChangeShapeType="1"/>
          </p:cNvSpPr>
          <p:nvPr/>
        </p:nvSpPr>
        <p:spPr bwMode="auto">
          <a:xfrm flipH="1">
            <a:off x="2430463" y="4014788"/>
            <a:ext cx="268287" cy="9699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380947" name="Line 19"/>
          <p:cNvSpPr>
            <a:spLocks noChangeShapeType="1"/>
          </p:cNvSpPr>
          <p:nvPr/>
        </p:nvSpPr>
        <p:spPr bwMode="auto">
          <a:xfrm flipH="1" flipV="1">
            <a:off x="1025525" y="3879850"/>
            <a:ext cx="1114425" cy="11604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48" name="Line 20"/>
          <p:cNvSpPr>
            <a:spLocks noChangeShapeType="1"/>
          </p:cNvSpPr>
          <p:nvPr/>
        </p:nvSpPr>
        <p:spPr bwMode="auto">
          <a:xfrm flipH="1">
            <a:off x="455613" y="3779838"/>
            <a:ext cx="3238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49" name="Line 21"/>
          <p:cNvSpPr>
            <a:spLocks noChangeShapeType="1"/>
          </p:cNvSpPr>
          <p:nvPr/>
        </p:nvSpPr>
        <p:spPr bwMode="auto">
          <a:xfrm flipH="1">
            <a:off x="455613" y="3635375"/>
            <a:ext cx="3349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0" name="Line 22"/>
          <p:cNvSpPr>
            <a:spLocks noChangeShapeType="1"/>
          </p:cNvSpPr>
          <p:nvPr/>
        </p:nvSpPr>
        <p:spPr bwMode="auto">
          <a:xfrm flipH="1">
            <a:off x="1081088" y="2732088"/>
            <a:ext cx="803275" cy="8032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2" name="Line 24"/>
          <p:cNvSpPr>
            <a:spLocks noChangeShapeType="1"/>
          </p:cNvSpPr>
          <p:nvPr/>
        </p:nvSpPr>
        <p:spPr bwMode="auto">
          <a:xfrm>
            <a:off x="2408238" y="5330825"/>
            <a:ext cx="0" cy="11033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3" name="Line 25"/>
          <p:cNvSpPr>
            <a:spLocks noChangeShapeType="1"/>
          </p:cNvSpPr>
          <p:nvPr/>
        </p:nvSpPr>
        <p:spPr bwMode="auto">
          <a:xfrm flipH="1">
            <a:off x="2262188" y="5330825"/>
            <a:ext cx="11112" cy="11477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4" name="Line 26"/>
          <p:cNvSpPr>
            <a:spLocks noChangeShapeType="1"/>
          </p:cNvSpPr>
          <p:nvPr/>
        </p:nvSpPr>
        <p:spPr bwMode="auto">
          <a:xfrm>
            <a:off x="1158875" y="3779838"/>
            <a:ext cx="1081088" cy="1193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7" name="Line 29"/>
          <p:cNvSpPr>
            <a:spLocks noChangeShapeType="1"/>
          </p:cNvSpPr>
          <p:nvPr/>
        </p:nvSpPr>
        <p:spPr bwMode="auto">
          <a:xfrm>
            <a:off x="2865438" y="3857625"/>
            <a:ext cx="2111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8" name="Line 30"/>
          <p:cNvSpPr>
            <a:spLocks noChangeShapeType="1"/>
          </p:cNvSpPr>
          <p:nvPr/>
        </p:nvSpPr>
        <p:spPr bwMode="auto">
          <a:xfrm>
            <a:off x="3065463" y="3846513"/>
            <a:ext cx="0" cy="492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9" name="Line 31"/>
          <p:cNvSpPr>
            <a:spLocks noChangeShapeType="1"/>
          </p:cNvSpPr>
          <p:nvPr/>
        </p:nvSpPr>
        <p:spPr bwMode="auto">
          <a:xfrm>
            <a:off x="2921000" y="4092575"/>
            <a:ext cx="3000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61" name="Freeform 33"/>
          <p:cNvSpPr>
            <a:spLocks/>
          </p:cNvSpPr>
          <p:nvPr/>
        </p:nvSpPr>
        <p:spPr bwMode="auto">
          <a:xfrm>
            <a:off x="377825" y="1606550"/>
            <a:ext cx="2241550" cy="4325938"/>
          </a:xfrm>
          <a:custGeom>
            <a:avLst/>
            <a:gdLst>
              <a:gd name="T0" fmla="*/ 0 w 1412"/>
              <a:gd name="T1" fmla="*/ 2725 h 2725"/>
              <a:gd name="T2" fmla="*/ 1110 w 1412"/>
              <a:gd name="T3" fmla="*/ 1440 h 2725"/>
              <a:gd name="T4" fmla="*/ 1412 w 1412"/>
              <a:gd name="T5" fmla="*/ 0 h 2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2" h="2725">
                <a:moveTo>
                  <a:pt x="0" y="2725"/>
                </a:moveTo>
                <a:cubicBezTo>
                  <a:pt x="437" y="2309"/>
                  <a:pt x="875" y="1894"/>
                  <a:pt x="1110" y="1440"/>
                </a:cubicBezTo>
                <a:cubicBezTo>
                  <a:pt x="1345" y="986"/>
                  <a:pt x="1378" y="493"/>
                  <a:pt x="1412" y="0"/>
                </a:cubicBezTo>
              </a:path>
            </a:pathLst>
          </a:custGeom>
          <a:noFill/>
          <a:ln w="28575" cap="flat" cmpd="sng">
            <a:solidFill>
              <a:schemeClr val="accent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62" name="Text Box 34"/>
          <p:cNvSpPr txBox="1">
            <a:spLocks noChangeArrowheads="1"/>
          </p:cNvSpPr>
          <p:nvPr/>
        </p:nvSpPr>
        <p:spPr bwMode="auto">
          <a:xfrm>
            <a:off x="33338" y="4367213"/>
            <a:ext cx="1497012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600">
                <a:solidFill>
                  <a:schemeClr val="accent1"/>
                </a:solidFill>
              </a:rPr>
              <a:t>Wider Zone A</a:t>
            </a:r>
          </a:p>
          <a:p>
            <a:r>
              <a:rPr lang="en-GB" sz="1600">
                <a:solidFill>
                  <a:schemeClr val="accent1"/>
                </a:solidFill>
              </a:rPr>
              <a:t>£5000/MW</a:t>
            </a:r>
          </a:p>
        </p:txBody>
      </p:sp>
      <p:sp>
        <p:nvSpPr>
          <p:cNvPr id="380963" name="Text Box 35"/>
          <p:cNvSpPr txBox="1">
            <a:spLocks noChangeArrowheads="1"/>
          </p:cNvSpPr>
          <p:nvPr/>
        </p:nvSpPr>
        <p:spPr bwMode="auto">
          <a:xfrm>
            <a:off x="606425" y="5610225"/>
            <a:ext cx="1608138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600">
                <a:solidFill>
                  <a:schemeClr val="accent1"/>
                </a:solidFill>
              </a:rPr>
              <a:t>Wider Zone B</a:t>
            </a:r>
          </a:p>
          <a:p>
            <a:r>
              <a:rPr lang="en-GB" sz="1600">
                <a:solidFill>
                  <a:schemeClr val="accent1"/>
                </a:solidFill>
              </a:rPr>
              <a:t>£2500/MW</a:t>
            </a:r>
          </a:p>
        </p:txBody>
      </p:sp>
      <p:sp>
        <p:nvSpPr>
          <p:cNvPr id="380964" name="Text Box 36"/>
          <p:cNvSpPr txBox="1">
            <a:spLocks noChangeArrowheads="1"/>
          </p:cNvSpPr>
          <p:nvPr/>
        </p:nvSpPr>
        <p:spPr bwMode="auto">
          <a:xfrm>
            <a:off x="1410494" y="3300867"/>
            <a:ext cx="13858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600" dirty="0" smtClean="0">
                <a:solidFill>
                  <a:srgbClr val="7030A0"/>
                </a:solidFill>
              </a:rPr>
              <a:t>£5m</a:t>
            </a:r>
            <a:endParaRPr lang="en-GB" sz="1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6386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>
          <a:xfrm>
            <a:off x="593725" y="757893"/>
            <a:ext cx="6149975" cy="523220"/>
          </a:xfrm>
        </p:spPr>
        <p:txBody>
          <a:bodyPr/>
          <a:lstStyle/>
          <a:p>
            <a:r>
              <a:rPr lang="en-GB" dirty="0" smtClean="0"/>
              <a:t>Example 3 – No Works</a:t>
            </a:r>
            <a:endParaRPr lang="en-GB" dirty="0"/>
          </a:p>
        </p:txBody>
      </p:sp>
      <p:sp>
        <p:nvSpPr>
          <p:cNvPr id="38093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714875" y="1552575"/>
            <a:ext cx="4181475" cy="45815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000" dirty="0"/>
              <a:t>A </a:t>
            </a:r>
            <a:r>
              <a:rPr lang="en-GB" sz="2000" dirty="0" smtClean="0"/>
              <a:t>100MW generation </a:t>
            </a:r>
            <a:r>
              <a:rPr lang="en-GB" sz="2000" dirty="0"/>
              <a:t>connecting </a:t>
            </a:r>
            <a:r>
              <a:rPr lang="en-GB" sz="2000" dirty="0" smtClean="0"/>
              <a:t>via an existing GSP </a:t>
            </a:r>
            <a:endParaRPr lang="en-GB" sz="2000" dirty="0"/>
          </a:p>
          <a:p>
            <a:pPr>
              <a:lnSpc>
                <a:spcPct val="90000"/>
              </a:lnSpc>
            </a:pPr>
            <a:r>
              <a:rPr lang="en-GB" sz="2000" dirty="0" smtClean="0"/>
              <a:t>No Attributable </a:t>
            </a:r>
            <a:r>
              <a:rPr lang="en-GB" sz="2000" dirty="0"/>
              <a:t>works </a:t>
            </a:r>
            <a:endParaRPr lang="en-GB" sz="2000" dirty="0" smtClean="0"/>
          </a:p>
          <a:p>
            <a:pPr>
              <a:lnSpc>
                <a:spcPct val="90000"/>
              </a:lnSpc>
            </a:pPr>
            <a:r>
              <a:rPr lang="en-GB" sz="2000" dirty="0" smtClean="0">
                <a:solidFill>
                  <a:schemeClr val="tx1"/>
                </a:solidFill>
              </a:rPr>
              <a:t>No Wider </a:t>
            </a:r>
            <a:r>
              <a:rPr lang="en-GB" sz="2000" dirty="0">
                <a:solidFill>
                  <a:schemeClr val="tx1"/>
                </a:solidFill>
              </a:rPr>
              <a:t>Works </a:t>
            </a:r>
            <a:endParaRPr lang="en-GB" sz="20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2000" dirty="0" smtClean="0"/>
              <a:t>Wider </a:t>
            </a:r>
            <a:r>
              <a:rPr lang="en-GB" sz="2000" dirty="0"/>
              <a:t>liability </a:t>
            </a:r>
            <a:r>
              <a:rPr lang="en-GB" sz="2000" dirty="0" smtClean="0"/>
              <a:t>= </a:t>
            </a:r>
            <a:r>
              <a:rPr lang="en-GB" sz="2000" b="1" dirty="0">
                <a:solidFill>
                  <a:srgbClr val="00B0F0"/>
                </a:solidFill>
              </a:rPr>
              <a:t>£</a:t>
            </a:r>
            <a:r>
              <a:rPr lang="en-GB" sz="2000" b="1" dirty="0" smtClean="0">
                <a:solidFill>
                  <a:srgbClr val="00B0F0"/>
                </a:solidFill>
              </a:rPr>
              <a:t>0m</a:t>
            </a:r>
            <a:endParaRPr lang="en-GB" sz="2000" b="1" dirty="0">
              <a:solidFill>
                <a:srgbClr val="00B0F0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2000" dirty="0"/>
              <a:t>Total liability = </a:t>
            </a:r>
            <a:r>
              <a:rPr lang="en-GB" sz="2000" b="1" dirty="0" smtClean="0"/>
              <a:t>£0m</a:t>
            </a:r>
            <a:endParaRPr lang="en-GB" sz="2000" b="1" dirty="0"/>
          </a:p>
          <a:p>
            <a:pPr>
              <a:lnSpc>
                <a:spcPct val="90000"/>
              </a:lnSpc>
            </a:pPr>
            <a:r>
              <a:rPr lang="en-GB" sz="2000" dirty="0" smtClean="0"/>
              <a:t>No Security Requirement. </a:t>
            </a:r>
          </a:p>
        </p:txBody>
      </p:sp>
      <p:sp>
        <p:nvSpPr>
          <p:cNvPr id="3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AF54-8EC4-4896-BC0D-3A8EB4243688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380951" name="Line 23"/>
          <p:cNvSpPr>
            <a:spLocks noChangeShapeType="1"/>
          </p:cNvSpPr>
          <p:nvPr/>
        </p:nvSpPr>
        <p:spPr bwMode="auto">
          <a:xfrm flipH="1">
            <a:off x="1147763" y="2943225"/>
            <a:ext cx="758825" cy="7254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pSp>
        <p:nvGrpSpPr>
          <p:cNvPr id="380934" name="Group 6"/>
          <p:cNvGrpSpPr>
            <a:grpSpLocks/>
          </p:cNvGrpSpPr>
          <p:nvPr/>
        </p:nvGrpSpPr>
        <p:grpSpPr bwMode="auto">
          <a:xfrm>
            <a:off x="2023836" y="2120999"/>
            <a:ext cx="503238" cy="504825"/>
            <a:chOff x="3265" y="3433"/>
            <a:chExt cx="317" cy="318"/>
          </a:xfrm>
        </p:grpSpPr>
        <p:sp>
          <p:nvSpPr>
            <p:cNvPr id="380935" name="Oval 7"/>
            <p:cNvSpPr>
              <a:spLocks noChangeArrowheads="1"/>
            </p:cNvSpPr>
            <p:nvPr/>
          </p:nvSpPr>
          <p:spPr bwMode="auto">
            <a:xfrm>
              <a:off x="3265" y="3433"/>
              <a:ext cx="317" cy="318"/>
            </a:xfrm>
            <a:prstGeom prst="ellipse">
              <a:avLst/>
            </a:prstGeom>
            <a:noFill/>
            <a:ln w="5715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80936" name="Freeform 8"/>
            <p:cNvSpPr>
              <a:spLocks/>
            </p:cNvSpPr>
            <p:nvPr/>
          </p:nvSpPr>
          <p:spPr bwMode="auto">
            <a:xfrm>
              <a:off x="3265" y="3524"/>
              <a:ext cx="317" cy="136"/>
            </a:xfrm>
            <a:custGeom>
              <a:avLst/>
              <a:gdLst>
                <a:gd name="T0" fmla="*/ 0 w 317"/>
                <a:gd name="T1" fmla="*/ 91 h 136"/>
                <a:gd name="T2" fmla="*/ 90 w 317"/>
                <a:gd name="T3" fmla="*/ 0 h 136"/>
                <a:gd name="T4" fmla="*/ 226 w 317"/>
                <a:gd name="T5" fmla="*/ 136 h 136"/>
                <a:gd name="T6" fmla="*/ 317 w 317"/>
                <a:gd name="T7" fmla="*/ 4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" h="136">
                  <a:moveTo>
                    <a:pt x="0" y="91"/>
                  </a:moveTo>
                  <a:lnTo>
                    <a:pt x="90" y="0"/>
                  </a:lnTo>
                  <a:lnTo>
                    <a:pt x="226" y="136"/>
                  </a:lnTo>
                  <a:lnTo>
                    <a:pt x="317" y="45"/>
                  </a:lnTo>
                </a:path>
              </a:pathLst>
            </a:custGeom>
            <a:noFill/>
            <a:ln w="571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380938" name="Rectangle 10"/>
          <p:cNvSpPr>
            <a:spLocks noChangeArrowheads="1"/>
          </p:cNvSpPr>
          <p:nvPr/>
        </p:nvSpPr>
        <p:spPr bwMode="auto">
          <a:xfrm>
            <a:off x="1892300" y="2625824"/>
            <a:ext cx="376238" cy="307777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GB" sz="1400" dirty="0"/>
              <a:t>M</a:t>
            </a:r>
          </a:p>
        </p:txBody>
      </p:sp>
      <p:sp>
        <p:nvSpPr>
          <p:cNvPr id="380939" name="Rectangle 11"/>
          <p:cNvSpPr>
            <a:spLocks noChangeArrowheads="1"/>
          </p:cNvSpPr>
          <p:nvPr/>
        </p:nvSpPr>
        <p:spPr bwMode="auto">
          <a:xfrm>
            <a:off x="2479675" y="3671888"/>
            <a:ext cx="388938" cy="36195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380940" name="Rectangle 12"/>
          <p:cNvSpPr>
            <a:spLocks noChangeArrowheads="1"/>
          </p:cNvSpPr>
          <p:nvPr/>
        </p:nvSpPr>
        <p:spPr bwMode="auto">
          <a:xfrm>
            <a:off x="2136775" y="4970463"/>
            <a:ext cx="388938" cy="36195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GB" sz="140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380941" name="Rectangle 13"/>
          <p:cNvSpPr>
            <a:spLocks noChangeArrowheads="1"/>
          </p:cNvSpPr>
          <p:nvPr/>
        </p:nvSpPr>
        <p:spPr bwMode="auto">
          <a:xfrm>
            <a:off x="781050" y="3533775"/>
            <a:ext cx="388938" cy="36195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GB" sz="140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380942" name="Line 14"/>
          <p:cNvSpPr>
            <a:spLocks noChangeShapeType="1"/>
          </p:cNvSpPr>
          <p:nvPr/>
        </p:nvSpPr>
        <p:spPr bwMode="auto">
          <a:xfrm flipH="1" flipV="1">
            <a:off x="1314450" y="1449388"/>
            <a:ext cx="669925" cy="11382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43" name="Line 15"/>
          <p:cNvSpPr>
            <a:spLocks noChangeShapeType="1"/>
          </p:cNvSpPr>
          <p:nvPr/>
        </p:nvSpPr>
        <p:spPr bwMode="auto">
          <a:xfrm>
            <a:off x="2206625" y="2954338"/>
            <a:ext cx="446088" cy="736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380945" name="Line 17"/>
          <p:cNvSpPr>
            <a:spLocks noChangeShapeType="1"/>
          </p:cNvSpPr>
          <p:nvPr/>
        </p:nvSpPr>
        <p:spPr bwMode="auto">
          <a:xfrm flipH="1">
            <a:off x="2430463" y="4014788"/>
            <a:ext cx="268287" cy="9699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380947" name="Line 19"/>
          <p:cNvSpPr>
            <a:spLocks noChangeShapeType="1"/>
          </p:cNvSpPr>
          <p:nvPr/>
        </p:nvSpPr>
        <p:spPr bwMode="auto">
          <a:xfrm flipH="1" flipV="1">
            <a:off x="1025525" y="3879850"/>
            <a:ext cx="1114425" cy="11604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48" name="Line 20"/>
          <p:cNvSpPr>
            <a:spLocks noChangeShapeType="1"/>
          </p:cNvSpPr>
          <p:nvPr/>
        </p:nvSpPr>
        <p:spPr bwMode="auto">
          <a:xfrm flipH="1">
            <a:off x="455613" y="3779838"/>
            <a:ext cx="3238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49" name="Line 21"/>
          <p:cNvSpPr>
            <a:spLocks noChangeShapeType="1"/>
          </p:cNvSpPr>
          <p:nvPr/>
        </p:nvSpPr>
        <p:spPr bwMode="auto">
          <a:xfrm flipH="1">
            <a:off x="455613" y="3635375"/>
            <a:ext cx="3349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0" name="Line 22"/>
          <p:cNvSpPr>
            <a:spLocks noChangeShapeType="1"/>
          </p:cNvSpPr>
          <p:nvPr/>
        </p:nvSpPr>
        <p:spPr bwMode="auto">
          <a:xfrm flipH="1">
            <a:off x="1081088" y="2732088"/>
            <a:ext cx="803275" cy="8032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2" name="Line 24"/>
          <p:cNvSpPr>
            <a:spLocks noChangeShapeType="1"/>
          </p:cNvSpPr>
          <p:nvPr/>
        </p:nvSpPr>
        <p:spPr bwMode="auto">
          <a:xfrm>
            <a:off x="2408238" y="5330825"/>
            <a:ext cx="0" cy="11033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3" name="Line 25"/>
          <p:cNvSpPr>
            <a:spLocks noChangeShapeType="1"/>
          </p:cNvSpPr>
          <p:nvPr/>
        </p:nvSpPr>
        <p:spPr bwMode="auto">
          <a:xfrm flipH="1">
            <a:off x="2262188" y="5330825"/>
            <a:ext cx="11112" cy="11477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4" name="Line 26"/>
          <p:cNvSpPr>
            <a:spLocks noChangeShapeType="1"/>
          </p:cNvSpPr>
          <p:nvPr/>
        </p:nvSpPr>
        <p:spPr bwMode="auto">
          <a:xfrm>
            <a:off x="1158875" y="3779838"/>
            <a:ext cx="1081088" cy="1193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7" name="Line 29"/>
          <p:cNvSpPr>
            <a:spLocks noChangeShapeType="1"/>
          </p:cNvSpPr>
          <p:nvPr/>
        </p:nvSpPr>
        <p:spPr bwMode="auto">
          <a:xfrm>
            <a:off x="2865438" y="3857625"/>
            <a:ext cx="2111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8" name="Line 30"/>
          <p:cNvSpPr>
            <a:spLocks noChangeShapeType="1"/>
          </p:cNvSpPr>
          <p:nvPr/>
        </p:nvSpPr>
        <p:spPr bwMode="auto">
          <a:xfrm>
            <a:off x="3065463" y="3846513"/>
            <a:ext cx="0" cy="492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9" name="Line 31"/>
          <p:cNvSpPr>
            <a:spLocks noChangeShapeType="1"/>
          </p:cNvSpPr>
          <p:nvPr/>
        </p:nvSpPr>
        <p:spPr bwMode="auto">
          <a:xfrm>
            <a:off x="2921000" y="4092575"/>
            <a:ext cx="3000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61" name="Freeform 33"/>
          <p:cNvSpPr>
            <a:spLocks/>
          </p:cNvSpPr>
          <p:nvPr/>
        </p:nvSpPr>
        <p:spPr bwMode="auto">
          <a:xfrm>
            <a:off x="377825" y="1606550"/>
            <a:ext cx="2241550" cy="4325938"/>
          </a:xfrm>
          <a:custGeom>
            <a:avLst/>
            <a:gdLst>
              <a:gd name="T0" fmla="*/ 0 w 1412"/>
              <a:gd name="T1" fmla="*/ 2725 h 2725"/>
              <a:gd name="T2" fmla="*/ 1110 w 1412"/>
              <a:gd name="T3" fmla="*/ 1440 h 2725"/>
              <a:gd name="T4" fmla="*/ 1412 w 1412"/>
              <a:gd name="T5" fmla="*/ 0 h 2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2" h="2725">
                <a:moveTo>
                  <a:pt x="0" y="2725"/>
                </a:moveTo>
                <a:cubicBezTo>
                  <a:pt x="437" y="2309"/>
                  <a:pt x="875" y="1894"/>
                  <a:pt x="1110" y="1440"/>
                </a:cubicBezTo>
                <a:cubicBezTo>
                  <a:pt x="1345" y="986"/>
                  <a:pt x="1378" y="493"/>
                  <a:pt x="1412" y="0"/>
                </a:cubicBezTo>
              </a:path>
            </a:pathLst>
          </a:custGeom>
          <a:noFill/>
          <a:ln w="28575" cap="flat" cmpd="sng">
            <a:solidFill>
              <a:schemeClr val="accent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62" name="Text Box 34"/>
          <p:cNvSpPr txBox="1">
            <a:spLocks noChangeArrowheads="1"/>
          </p:cNvSpPr>
          <p:nvPr/>
        </p:nvSpPr>
        <p:spPr bwMode="auto">
          <a:xfrm>
            <a:off x="33338" y="4367213"/>
            <a:ext cx="1497012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600">
                <a:solidFill>
                  <a:schemeClr val="accent1"/>
                </a:solidFill>
              </a:rPr>
              <a:t>Wider Zone A</a:t>
            </a:r>
          </a:p>
          <a:p>
            <a:r>
              <a:rPr lang="en-GB" sz="1600">
                <a:solidFill>
                  <a:schemeClr val="accent1"/>
                </a:solidFill>
              </a:rPr>
              <a:t>£5000/MW</a:t>
            </a:r>
          </a:p>
        </p:txBody>
      </p:sp>
      <p:sp>
        <p:nvSpPr>
          <p:cNvPr id="380963" name="Text Box 35"/>
          <p:cNvSpPr txBox="1">
            <a:spLocks noChangeArrowheads="1"/>
          </p:cNvSpPr>
          <p:nvPr/>
        </p:nvSpPr>
        <p:spPr bwMode="auto">
          <a:xfrm>
            <a:off x="606425" y="5610225"/>
            <a:ext cx="1608138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600">
                <a:solidFill>
                  <a:schemeClr val="accent1"/>
                </a:solidFill>
              </a:rPr>
              <a:t>Wider Zone B</a:t>
            </a:r>
          </a:p>
          <a:p>
            <a:r>
              <a:rPr lang="en-GB" sz="1600">
                <a:solidFill>
                  <a:schemeClr val="accent1"/>
                </a:solidFill>
              </a:rPr>
              <a:t>£2500/MW</a:t>
            </a:r>
          </a:p>
        </p:txBody>
      </p:sp>
    </p:spTree>
    <p:extLst>
      <p:ext uri="{BB962C8B-B14F-4D97-AF65-F5344CB8AC3E}">
        <p14:creationId xmlns:p14="http://schemas.microsoft.com/office/powerpoint/2010/main" val="3728572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93725" y="757893"/>
            <a:ext cx="6149975" cy="523220"/>
          </a:xfrm>
        </p:spPr>
        <p:txBody>
          <a:bodyPr/>
          <a:lstStyle/>
          <a:p>
            <a:r>
              <a:rPr lang="en-GB" dirty="0" smtClean="0"/>
              <a:t>Cancellation/Capacity Reduction</a:t>
            </a:r>
            <a:endParaRPr lang="en-GB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Cancellation charge incurred on capacity reduction:</a:t>
            </a:r>
          </a:p>
          <a:p>
            <a:pPr lvl="1"/>
            <a:r>
              <a:rPr lang="en-GB" dirty="0" smtClean="0"/>
              <a:t>e.g. For a £20m liability for 100MW, £2m is charged if 10MW generation cancels.</a:t>
            </a:r>
          </a:p>
          <a:p>
            <a:r>
              <a:rPr lang="en-GB" dirty="0" smtClean="0"/>
              <a:t>Actual Attributable Liability reconciled to actual cost (e.g. charge falls if capacity is used by another project).</a:t>
            </a:r>
          </a:p>
          <a:p>
            <a:pPr lvl="1"/>
            <a:r>
              <a:rPr lang="en-GB" dirty="0"/>
              <a:t>e.g</a:t>
            </a:r>
            <a:r>
              <a:rPr lang="en-GB" dirty="0" smtClean="0"/>
              <a:t>. The £1.95m attributable works element of the £2m above could be reconciled, should another project appear and makes use of the works. </a:t>
            </a:r>
          </a:p>
          <a:p>
            <a:r>
              <a:rPr lang="en-GB" dirty="0" smtClean="0"/>
              <a:t>Wider and Fixed Actual Liabilities not reconciled (e.g. always applied at rate specified).</a:t>
            </a:r>
          </a:p>
          <a:p>
            <a:pPr lvl="1"/>
            <a:r>
              <a:rPr lang="en-GB" dirty="0" smtClean="0"/>
              <a:t>e.g. None of the £2m above would be reconciled if the liability is fixed.</a:t>
            </a:r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237288"/>
            <a:ext cx="2133600" cy="506412"/>
          </a:xfrm>
          <a:noFill/>
        </p:spPr>
        <p:txBody>
          <a:bodyPr/>
          <a:lstStyle>
            <a:lvl1pPr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1pPr>
            <a:lvl2pPr marL="742950" indent="-28575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2pPr>
            <a:lvl3pPr marL="1143000" indent="-22860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3pPr>
            <a:lvl4pPr marL="1600200" indent="-22860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4pPr>
            <a:lvl5pPr marL="2057400" indent="-22860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pPr eaLnBrk="1" hangingPunct="1"/>
            <a:fld id="{53DCED95-DDC6-4668-8BD0-CF6389B174D3}" type="slidenum">
              <a:rPr lang="en-US"/>
              <a:pPr eaLnBrk="1" hangingPunct="1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204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</a:t>
            </a:r>
            <a:r>
              <a:rPr lang="en-GB" dirty="0" smtClean="0"/>
              <a:t>User Commitment?</a:t>
            </a:r>
            <a:endParaRPr lang="en-GB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endParaRPr lang="en-GB" sz="1600" dirty="0"/>
          </a:p>
          <a:p>
            <a:r>
              <a:rPr lang="en-GB" dirty="0" smtClean="0"/>
              <a:t>Section 15 of the CUSC</a:t>
            </a:r>
          </a:p>
          <a:p>
            <a:r>
              <a:rPr lang="en-GB" dirty="0" smtClean="0"/>
              <a:t>Defines the liabilities associated with:</a:t>
            </a:r>
          </a:p>
          <a:p>
            <a:pPr lvl="1"/>
            <a:r>
              <a:rPr lang="en-GB" dirty="0" smtClean="0"/>
              <a:t>reductions in Transmission Entry Capacity; and</a:t>
            </a:r>
          </a:p>
          <a:p>
            <a:pPr lvl="1"/>
            <a:r>
              <a:rPr lang="en-GB" dirty="0"/>
              <a:t>r</a:t>
            </a:r>
            <a:r>
              <a:rPr lang="en-GB" dirty="0" smtClean="0"/>
              <a:t>eductions in Developer Capacity for pre-commissioning Relevant Distributed Generation with a construction agreement; or</a:t>
            </a:r>
          </a:p>
          <a:p>
            <a:pPr lvl="1"/>
            <a:r>
              <a:rPr lang="en-GB" dirty="0" smtClean="0"/>
              <a:t>Reductions in Interconnector Capacity.</a:t>
            </a:r>
          </a:p>
          <a:p>
            <a:r>
              <a:rPr lang="en-GB" dirty="0" smtClean="0"/>
              <a:t>Outlines relating security requirements.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237288"/>
            <a:ext cx="2133600" cy="506412"/>
          </a:xfrm>
          <a:noFill/>
        </p:spPr>
        <p:txBody>
          <a:bodyPr/>
          <a:lstStyle>
            <a:lvl1pPr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1pPr>
            <a:lvl2pPr marL="742950" indent="-28575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2pPr>
            <a:lvl3pPr marL="1143000" indent="-22860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3pPr>
            <a:lvl4pPr marL="1600200" indent="-22860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4pPr>
            <a:lvl5pPr marL="2057400" indent="-228600" eaLnBrk="0" hangingPunct="0"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79C1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pPr eaLnBrk="1" hangingPunct="1"/>
            <a:fld id="{53DCED95-DDC6-4668-8BD0-CF6389B174D3}" type="slidenum">
              <a:rPr lang="en-US"/>
              <a:pPr eaLnBrk="1" hangingPunct="1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9558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Liabilities under Section </a:t>
            </a:r>
            <a:r>
              <a:rPr lang="en-GB" dirty="0"/>
              <a:t>15</a:t>
            </a:r>
          </a:p>
        </p:txBody>
      </p:sp>
      <p:sp>
        <p:nvSpPr>
          <p:cNvPr id="3758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dirty="0"/>
              <a:t>Section 15 uses two components: Attributable and </a:t>
            </a:r>
            <a:r>
              <a:rPr lang="en-GB" dirty="0" smtClean="0"/>
              <a:t>Wider liabilities</a:t>
            </a:r>
            <a:endParaRPr lang="en-GB" dirty="0"/>
          </a:p>
          <a:p>
            <a:pPr>
              <a:lnSpc>
                <a:spcPct val="90000"/>
              </a:lnSpc>
            </a:pPr>
            <a:endParaRPr lang="en-GB" dirty="0"/>
          </a:p>
          <a:p>
            <a:pPr>
              <a:lnSpc>
                <a:spcPct val="90000"/>
              </a:lnSpc>
            </a:pPr>
            <a:r>
              <a:rPr lang="en-GB" dirty="0"/>
              <a:t>Attributable: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Specific projects for each generator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Based on actual project </a:t>
            </a:r>
            <a:r>
              <a:rPr lang="en-GB" dirty="0" smtClean="0"/>
              <a:t>costs</a:t>
            </a:r>
          </a:p>
          <a:p>
            <a:pPr>
              <a:lnSpc>
                <a:spcPct val="90000"/>
              </a:lnSpc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Wider</a:t>
            </a:r>
            <a:r>
              <a:rPr lang="en-GB" dirty="0"/>
              <a:t>: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Generic £/MW for all generators in a zone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Based on total annual TO asset spend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BCD23-5F90-41BC-8AE4-BA622D61F962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94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5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5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5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5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5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58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Options for Pre-Commissioning</a:t>
            </a:r>
          </a:p>
        </p:txBody>
      </p:sp>
      <p:sp>
        <p:nvSpPr>
          <p:cNvPr id="388153" name="Rectangle 5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GB" sz="2800" b="1" dirty="0"/>
              <a:t>Fixed 				Actual</a:t>
            </a:r>
          </a:p>
        </p:txBody>
      </p:sp>
      <p:sp>
        <p:nvSpPr>
          <p:cNvPr id="6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B9BF-E97E-47F4-94D8-929CE89B0F8A}" type="slidenum">
              <a:rPr lang="en-US"/>
              <a:pPr/>
              <a:t>4</a:t>
            </a:fld>
            <a:endParaRPr lang="en-US"/>
          </a:p>
        </p:txBody>
      </p:sp>
      <p:sp>
        <p:nvSpPr>
          <p:cNvPr id="388099" name="Line 3"/>
          <p:cNvSpPr>
            <a:spLocks noChangeShapeType="1"/>
          </p:cNvSpPr>
          <p:nvPr/>
        </p:nvSpPr>
        <p:spPr bwMode="auto">
          <a:xfrm flipV="1">
            <a:off x="212725" y="5618163"/>
            <a:ext cx="3556000" cy="31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00" name="Line 4"/>
          <p:cNvSpPr>
            <a:spLocks noChangeShapeType="1"/>
          </p:cNvSpPr>
          <p:nvPr/>
        </p:nvSpPr>
        <p:spPr bwMode="auto">
          <a:xfrm flipV="1">
            <a:off x="3702050" y="2390775"/>
            <a:ext cx="0" cy="32305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01" name="Text Box 5"/>
          <p:cNvSpPr txBox="1">
            <a:spLocks noChangeArrowheads="1"/>
          </p:cNvSpPr>
          <p:nvPr/>
        </p:nvSpPr>
        <p:spPr bwMode="auto">
          <a:xfrm>
            <a:off x="3411538" y="2273300"/>
            <a:ext cx="198437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800">
                <a:solidFill>
                  <a:srgbClr val="000000"/>
                </a:solidFill>
              </a:rPr>
              <a:t>£</a:t>
            </a:r>
          </a:p>
        </p:txBody>
      </p:sp>
      <p:sp>
        <p:nvSpPr>
          <p:cNvPr id="388102" name="Text Box 6"/>
          <p:cNvSpPr txBox="1">
            <a:spLocks noChangeArrowheads="1"/>
          </p:cNvSpPr>
          <p:nvPr/>
        </p:nvSpPr>
        <p:spPr bwMode="auto">
          <a:xfrm>
            <a:off x="212725" y="4545013"/>
            <a:ext cx="1373188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200">
                <a:solidFill>
                  <a:srgbClr val="000000"/>
                </a:solidFill>
              </a:rPr>
              <a:t>Pre-Trigger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200">
                <a:solidFill>
                  <a:srgbClr val="000000"/>
                </a:solidFill>
              </a:rPr>
              <a:t>Cancellation Charge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200">
                <a:solidFill>
                  <a:srgbClr val="000000"/>
                </a:solidFill>
              </a:rPr>
              <a:t>£/kW</a:t>
            </a:r>
          </a:p>
        </p:txBody>
      </p:sp>
      <p:sp>
        <p:nvSpPr>
          <p:cNvPr id="388103" name="Text Box 7"/>
          <p:cNvSpPr txBox="1">
            <a:spLocks noChangeArrowheads="1"/>
          </p:cNvSpPr>
          <p:nvPr/>
        </p:nvSpPr>
        <p:spPr bwMode="auto">
          <a:xfrm>
            <a:off x="2959100" y="6121400"/>
            <a:ext cx="1524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>
                <a:solidFill>
                  <a:srgbClr val="000000"/>
                </a:solidFill>
              </a:rPr>
              <a:t>Commissioning</a:t>
            </a:r>
          </a:p>
        </p:txBody>
      </p:sp>
      <p:sp>
        <p:nvSpPr>
          <p:cNvPr id="388104" name="Line 8"/>
          <p:cNvSpPr>
            <a:spLocks noChangeShapeType="1"/>
          </p:cNvSpPr>
          <p:nvPr/>
        </p:nvSpPr>
        <p:spPr bwMode="auto">
          <a:xfrm flipV="1">
            <a:off x="3709988" y="5672138"/>
            <a:ext cx="0" cy="411162"/>
          </a:xfrm>
          <a:prstGeom prst="line">
            <a:avLst/>
          </a:prstGeom>
          <a:noFill/>
          <a:ln w="28575">
            <a:solidFill>
              <a:srgbClr val="96969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05" name="Text Box 9"/>
          <p:cNvSpPr txBox="1">
            <a:spLocks noChangeArrowheads="1"/>
          </p:cNvSpPr>
          <p:nvPr/>
        </p:nvSpPr>
        <p:spPr bwMode="auto">
          <a:xfrm rot="5400000">
            <a:off x="3569495" y="5130006"/>
            <a:ext cx="9255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>
                <a:solidFill>
                  <a:srgbClr val="3366CC"/>
                </a:solidFill>
              </a:rPr>
              <a:t>Wider</a:t>
            </a:r>
          </a:p>
        </p:txBody>
      </p:sp>
      <p:sp>
        <p:nvSpPr>
          <p:cNvPr id="388106" name="Rectangle 10"/>
          <p:cNvSpPr>
            <a:spLocks noChangeArrowheads="1"/>
          </p:cNvSpPr>
          <p:nvPr/>
        </p:nvSpPr>
        <p:spPr bwMode="auto">
          <a:xfrm>
            <a:off x="366713" y="5451475"/>
            <a:ext cx="469900" cy="168275"/>
          </a:xfrm>
          <a:prstGeom prst="rect">
            <a:avLst/>
          </a:prstGeom>
          <a:noFill/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07" name="Rectangle 11"/>
          <p:cNvSpPr>
            <a:spLocks noChangeArrowheads="1"/>
          </p:cNvSpPr>
          <p:nvPr/>
        </p:nvSpPr>
        <p:spPr bwMode="auto">
          <a:xfrm>
            <a:off x="1303338" y="5181600"/>
            <a:ext cx="469900" cy="434975"/>
          </a:xfrm>
          <a:prstGeom prst="rect">
            <a:avLst/>
          </a:prstGeom>
          <a:noFill/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08" name="Rectangle 12"/>
          <p:cNvSpPr>
            <a:spLocks noChangeArrowheads="1"/>
          </p:cNvSpPr>
          <p:nvPr/>
        </p:nvSpPr>
        <p:spPr bwMode="auto">
          <a:xfrm>
            <a:off x="825500" y="5324475"/>
            <a:ext cx="469900" cy="295275"/>
          </a:xfrm>
          <a:prstGeom prst="rect">
            <a:avLst/>
          </a:prstGeom>
          <a:noFill/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09" name="Rectangle 13"/>
          <p:cNvSpPr>
            <a:spLocks noChangeArrowheads="1"/>
          </p:cNvSpPr>
          <p:nvPr/>
        </p:nvSpPr>
        <p:spPr bwMode="auto">
          <a:xfrm>
            <a:off x="1782763" y="4968875"/>
            <a:ext cx="450850" cy="4667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10" name="Rectangle 14"/>
          <p:cNvSpPr>
            <a:spLocks noChangeArrowheads="1"/>
          </p:cNvSpPr>
          <p:nvPr/>
        </p:nvSpPr>
        <p:spPr bwMode="auto">
          <a:xfrm>
            <a:off x="2246313" y="4337050"/>
            <a:ext cx="455612" cy="93821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11" name="Rectangle 15"/>
          <p:cNvSpPr>
            <a:spLocks noChangeArrowheads="1"/>
          </p:cNvSpPr>
          <p:nvPr/>
        </p:nvSpPr>
        <p:spPr bwMode="auto">
          <a:xfrm>
            <a:off x="3189288" y="3060700"/>
            <a:ext cx="493712" cy="181927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12" name="Rectangle 16"/>
          <p:cNvSpPr>
            <a:spLocks noChangeArrowheads="1"/>
          </p:cNvSpPr>
          <p:nvPr/>
        </p:nvSpPr>
        <p:spPr bwMode="auto">
          <a:xfrm>
            <a:off x="2719388" y="3695700"/>
            <a:ext cx="446087" cy="13763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13" name="Rectangle 17"/>
          <p:cNvSpPr>
            <a:spLocks noChangeArrowheads="1"/>
          </p:cNvSpPr>
          <p:nvPr/>
        </p:nvSpPr>
        <p:spPr bwMode="auto">
          <a:xfrm>
            <a:off x="1779588" y="5427663"/>
            <a:ext cx="455612" cy="1714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14" name="Rectangle 18"/>
          <p:cNvSpPr>
            <a:spLocks noChangeArrowheads="1"/>
          </p:cNvSpPr>
          <p:nvPr/>
        </p:nvSpPr>
        <p:spPr bwMode="auto">
          <a:xfrm>
            <a:off x="2252663" y="5267325"/>
            <a:ext cx="446087" cy="3333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15" name="Rectangle 19"/>
          <p:cNvSpPr>
            <a:spLocks noChangeArrowheads="1"/>
          </p:cNvSpPr>
          <p:nvPr/>
        </p:nvSpPr>
        <p:spPr bwMode="auto">
          <a:xfrm>
            <a:off x="2720975" y="5068888"/>
            <a:ext cx="455613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16" name="Rectangle 20"/>
          <p:cNvSpPr>
            <a:spLocks noChangeArrowheads="1"/>
          </p:cNvSpPr>
          <p:nvPr/>
        </p:nvSpPr>
        <p:spPr bwMode="auto">
          <a:xfrm>
            <a:off x="3189288" y="4803775"/>
            <a:ext cx="498475" cy="79533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17" name="Rectangle 21"/>
          <p:cNvSpPr>
            <a:spLocks noChangeArrowheads="1"/>
          </p:cNvSpPr>
          <p:nvPr/>
        </p:nvSpPr>
        <p:spPr bwMode="auto">
          <a:xfrm>
            <a:off x="2711450" y="3689350"/>
            <a:ext cx="463550" cy="1930400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>
                <a:solidFill>
                  <a:srgbClr val="000000"/>
                </a:solidFill>
              </a:rPr>
              <a:t>75%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>
                <a:solidFill>
                  <a:srgbClr val="000000"/>
                </a:solidFill>
              </a:rPr>
              <a:t>75%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</p:txBody>
      </p:sp>
      <p:sp>
        <p:nvSpPr>
          <p:cNvPr id="388118" name="Rectangle 22"/>
          <p:cNvSpPr>
            <a:spLocks noChangeArrowheads="1"/>
          </p:cNvSpPr>
          <p:nvPr/>
        </p:nvSpPr>
        <p:spPr bwMode="auto">
          <a:xfrm>
            <a:off x="2239963" y="4327525"/>
            <a:ext cx="473075" cy="1292225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>
                <a:solidFill>
                  <a:srgbClr val="000000"/>
                </a:solidFill>
              </a:rPr>
              <a:t>50%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>
                <a:solidFill>
                  <a:srgbClr val="000000"/>
                </a:solidFill>
              </a:rPr>
              <a:t>50%</a:t>
            </a:r>
          </a:p>
        </p:txBody>
      </p:sp>
      <p:sp>
        <p:nvSpPr>
          <p:cNvPr id="388119" name="Rectangle 23"/>
          <p:cNvSpPr>
            <a:spLocks noChangeArrowheads="1"/>
          </p:cNvSpPr>
          <p:nvPr/>
        </p:nvSpPr>
        <p:spPr bwMode="auto">
          <a:xfrm>
            <a:off x="3181350" y="3057525"/>
            <a:ext cx="514350" cy="2568575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>
                <a:solidFill>
                  <a:srgbClr val="000000"/>
                </a:solidFill>
              </a:rPr>
              <a:t>100%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>
                <a:solidFill>
                  <a:srgbClr val="000000"/>
                </a:solidFill>
              </a:rPr>
              <a:t>100%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</p:txBody>
      </p:sp>
      <p:sp>
        <p:nvSpPr>
          <p:cNvPr id="388120" name="Rectangle 24"/>
          <p:cNvSpPr>
            <a:spLocks noChangeArrowheads="1"/>
          </p:cNvSpPr>
          <p:nvPr/>
        </p:nvSpPr>
        <p:spPr bwMode="auto">
          <a:xfrm>
            <a:off x="1770063" y="4957763"/>
            <a:ext cx="473075" cy="654050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>
                <a:solidFill>
                  <a:srgbClr val="000000"/>
                </a:solidFill>
              </a:rPr>
              <a:t>25%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>
                <a:solidFill>
                  <a:srgbClr val="000000"/>
                </a:solidFill>
              </a:rPr>
              <a:t>25%</a:t>
            </a:r>
          </a:p>
        </p:txBody>
      </p:sp>
      <p:sp>
        <p:nvSpPr>
          <p:cNvPr id="388121" name="Text Box 25"/>
          <p:cNvSpPr txBox="1">
            <a:spLocks noChangeArrowheads="1"/>
          </p:cNvSpPr>
          <p:nvPr/>
        </p:nvSpPr>
        <p:spPr bwMode="auto">
          <a:xfrm rot="5400000">
            <a:off x="3051176" y="3811587"/>
            <a:ext cx="1955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>
                <a:solidFill>
                  <a:srgbClr val="3CCE28"/>
                </a:solidFill>
              </a:rPr>
              <a:t>Fixed Attributable</a:t>
            </a:r>
          </a:p>
        </p:txBody>
      </p:sp>
      <p:sp>
        <p:nvSpPr>
          <p:cNvPr id="388122" name="Text Box 26"/>
          <p:cNvSpPr txBox="1">
            <a:spLocks noChangeArrowheads="1"/>
          </p:cNvSpPr>
          <p:nvPr/>
        </p:nvSpPr>
        <p:spPr bwMode="auto">
          <a:xfrm>
            <a:off x="1187450" y="6126163"/>
            <a:ext cx="11969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>
                <a:solidFill>
                  <a:srgbClr val="000000"/>
                </a:solidFill>
              </a:rPr>
              <a:t>Trigger Date</a:t>
            </a:r>
          </a:p>
        </p:txBody>
      </p:sp>
      <p:sp>
        <p:nvSpPr>
          <p:cNvPr id="388123" name="Line 27"/>
          <p:cNvSpPr>
            <a:spLocks noChangeShapeType="1"/>
          </p:cNvSpPr>
          <p:nvPr/>
        </p:nvSpPr>
        <p:spPr bwMode="auto">
          <a:xfrm flipV="1">
            <a:off x="1771650" y="5676900"/>
            <a:ext cx="0" cy="411163"/>
          </a:xfrm>
          <a:prstGeom prst="line">
            <a:avLst/>
          </a:prstGeom>
          <a:noFill/>
          <a:ln w="28575">
            <a:solidFill>
              <a:srgbClr val="96969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24" name="Text Box 28"/>
          <p:cNvSpPr txBox="1">
            <a:spLocks noChangeArrowheads="1"/>
          </p:cNvSpPr>
          <p:nvPr/>
        </p:nvSpPr>
        <p:spPr bwMode="auto">
          <a:xfrm>
            <a:off x="2338388" y="5659438"/>
            <a:ext cx="2762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>
                <a:solidFill>
                  <a:srgbClr val="000000"/>
                </a:solidFill>
              </a:rPr>
              <a:t>Y-2</a:t>
            </a:r>
          </a:p>
        </p:txBody>
      </p:sp>
      <p:sp>
        <p:nvSpPr>
          <p:cNvPr id="388125" name="Text Box 29"/>
          <p:cNvSpPr txBox="1">
            <a:spLocks noChangeArrowheads="1"/>
          </p:cNvSpPr>
          <p:nvPr/>
        </p:nvSpPr>
        <p:spPr bwMode="auto">
          <a:xfrm>
            <a:off x="2798763" y="5665788"/>
            <a:ext cx="2762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>
                <a:solidFill>
                  <a:srgbClr val="000000"/>
                </a:solidFill>
              </a:rPr>
              <a:t>Y-1</a:t>
            </a:r>
          </a:p>
        </p:txBody>
      </p:sp>
      <p:sp>
        <p:nvSpPr>
          <p:cNvPr id="388126" name="Text Box 30"/>
          <p:cNvSpPr txBox="1">
            <a:spLocks noChangeArrowheads="1"/>
          </p:cNvSpPr>
          <p:nvPr/>
        </p:nvSpPr>
        <p:spPr bwMode="auto">
          <a:xfrm>
            <a:off x="3351213" y="5673725"/>
            <a:ext cx="1190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>
                <a:solidFill>
                  <a:srgbClr val="000000"/>
                </a:solidFill>
              </a:rPr>
              <a:t>Y</a:t>
            </a:r>
          </a:p>
        </p:txBody>
      </p:sp>
      <p:sp>
        <p:nvSpPr>
          <p:cNvPr id="388127" name="Text Box 31"/>
          <p:cNvSpPr txBox="1">
            <a:spLocks noChangeArrowheads="1"/>
          </p:cNvSpPr>
          <p:nvPr/>
        </p:nvSpPr>
        <p:spPr bwMode="auto">
          <a:xfrm>
            <a:off x="1855788" y="5653088"/>
            <a:ext cx="2762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>
                <a:solidFill>
                  <a:srgbClr val="000000"/>
                </a:solidFill>
              </a:rPr>
              <a:t>Y-3</a:t>
            </a:r>
          </a:p>
        </p:txBody>
      </p:sp>
      <p:sp>
        <p:nvSpPr>
          <p:cNvPr id="388128" name="Line 32"/>
          <p:cNvSpPr>
            <a:spLocks noChangeShapeType="1"/>
          </p:cNvSpPr>
          <p:nvPr/>
        </p:nvSpPr>
        <p:spPr bwMode="auto">
          <a:xfrm flipV="1">
            <a:off x="4657725" y="5619750"/>
            <a:ext cx="3556000" cy="31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29" name="Line 33"/>
          <p:cNvSpPr>
            <a:spLocks noChangeShapeType="1"/>
          </p:cNvSpPr>
          <p:nvPr/>
        </p:nvSpPr>
        <p:spPr bwMode="auto">
          <a:xfrm flipV="1">
            <a:off x="8147050" y="2392363"/>
            <a:ext cx="0" cy="32305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30" name="Text Box 34"/>
          <p:cNvSpPr txBox="1">
            <a:spLocks noChangeArrowheads="1"/>
          </p:cNvSpPr>
          <p:nvPr/>
        </p:nvSpPr>
        <p:spPr bwMode="auto">
          <a:xfrm>
            <a:off x="7856538" y="2274888"/>
            <a:ext cx="1984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800">
                <a:solidFill>
                  <a:srgbClr val="000000"/>
                </a:solidFill>
              </a:rPr>
              <a:t>£</a:t>
            </a:r>
          </a:p>
        </p:txBody>
      </p:sp>
      <p:sp>
        <p:nvSpPr>
          <p:cNvPr id="388131" name="Text Box 35"/>
          <p:cNvSpPr txBox="1">
            <a:spLocks noChangeArrowheads="1"/>
          </p:cNvSpPr>
          <p:nvPr/>
        </p:nvSpPr>
        <p:spPr bwMode="auto">
          <a:xfrm>
            <a:off x="7404100" y="6122988"/>
            <a:ext cx="1524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>
                <a:solidFill>
                  <a:srgbClr val="000000"/>
                </a:solidFill>
              </a:rPr>
              <a:t>Commissioning</a:t>
            </a:r>
          </a:p>
        </p:txBody>
      </p:sp>
      <p:sp>
        <p:nvSpPr>
          <p:cNvPr id="388132" name="Line 36"/>
          <p:cNvSpPr>
            <a:spLocks noChangeShapeType="1"/>
          </p:cNvSpPr>
          <p:nvPr/>
        </p:nvSpPr>
        <p:spPr bwMode="auto">
          <a:xfrm flipV="1">
            <a:off x="8154988" y="5673725"/>
            <a:ext cx="0" cy="411163"/>
          </a:xfrm>
          <a:prstGeom prst="line">
            <a:avLst/>
          </a:prstGeom>
          <a:noFill/>
          <a:ln w="28575">
            <a:solidFill>
              <a:srgbClr val="96969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33" name="Text Box 37"/>
          <p:cNvSpPr txBox="1">
            <a:spLocks noChangeArrowheads="1"/>
          </p:cNvSpPr>
          <p:nvPr/>
        </p:nvSpPr>
        <p:spPr bwMode="auto">
          <a:xfrm rot="5400000">
            <a:off x="8014494" y="5131594"/>
            <a:ext cx="9255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>
                <a:solidFill>
                  <a:srgbClr val="3366CC"/>
                </a:solidFill>
              </a:rPr>
              <a:t>Wider</a:t>
            </a:r>
          </a:p>
        </p:txBody>
      </p:sp>
      <p:sp>
        <p:nvSpPr>
          <p:cNvPr id="388134" name="Rectangle 38"/>
          <p:cNvSpPr>
            <a:spLocks noChangeArrowheads="1"/>
          </p:cNvSpPr>
          <p:nvPr/>
        </p:nvSpPr>
        <p:spPr bwMode="auto">
          <a:xfrm>
            <a:off x="6205538" y="5157788"/>
            <a:ext cx="247650" cy="234950"/>
          </a:xfrm>
          <a:prstGeom prst="rect">
            <a:avLst/>
          </a:prstGeom>
          <a:solidFill>
            <a:schemeClr val="accent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35" name="Rectangle 39"/>
          <p:cNvSpPr>
            <a:spLocks noChangeArrowheads="1"/>
          </p:cNvSpPr>
          <p:nvPr/>
        </p:nvSpPr>
        <p:spPr bwMode="auto">
          <a:xfrm>
            <a:off x="6691313" y="4624388"/>
            <a:ext cx="252412" cy="652462"/>
          </a:xfrm>
          <a:prstGeom prst="rect">
            <a:avLst/>
          </a:prstGeom>
          <a:solidFill>
            <a:schemeClr val="accent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36" name="Rectangle 40"/>
          <p:cNvSpPr>
            <a:spLocks noChangeArrowheads="1"/>
          </p:cNvSpPr>
          <p:nvPr/>
        </p:nvSpPr>
        <p:spPr bwMode="auto">
          <a:xfrm>
            <a:off x="7623175" y="3260725"/>
            <a:ext cx="273050" cy="1631950"/>
          </a:xfrm>
          <a:prstGeom prst="rect">
            <a:avLst/>
          </a:prstGeom>
          <a:solidFill>
            <a:schemeClr val="accent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37" name="Rectangle 41"/>
          <p:cNvSpPr>
            <a:spLocks noChangeArrowheads="1"/>
          </p:cNvSpPr>
          <p:nvPr/>
        </p:nvSpPr>
        <p:spPr bwMode="auto">
          <a:xfrm>
            <a:off x="7164388" y="3983038"/>
            <a:ext cx="246062" cy="1090612"/>
          </a:xfrm>
          <a:prstGeom prst="rect">
            <a:avLst/>
          </a:prstGeom>
          <a:solidFill>
            <a:schemeClr val="accent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38" name="Rectangle 42"/>
          <p:cNvSpPr>
            <a:spLocks noChangeArrowheads="1"/>
          </p:cNvSpPr>
          <p:nvPr/>
        </p:nvSpPr>
        <p:spPr bwMode="auto">
          <a:xfrm>
            <a:off x="7156450" y="5073650"/>
            <a:ext cx="463550" cy="547688"/>
          </a:xfrm>
          <a:prstGeom prst="rect">
            <a:avLst/>
          </a:prstGeom>
          <a:solidFill>
            <a:schemeClr val="accent1"/>
          </a:solidFill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7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>
                <a:solidFill>
                  <a:srgbClr val="000000"/>
                </a:solidFill>
              </a:rPr>
              <a:t>75%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</p:txBody>
      </p:sp>
      <p:sp>
        <p:nvSpPr>
          <p:cNvPr id="388139" name="Rectangle 43"/>
          <p:cNvSpPr>
            <a:spLocks noChangeArrowheads="1"/>
          </p:cNvSpPr>
          <p:nvPr/>
        </p:nvSpPr>
        <p:spPr bwMode="auto">
          <a:xfrm>
            <a:off x="6683375" y="5273675"/>
            <a:ext cx="473075" cy="350838"/>
          </a:xfrm>
          <a:prstGeom prst="rect">
            <a:avLst/>
          </a:prstGeom>
          <a:solidFill>
            <a:schemeClr val="accent1"/>
          </a:solidFill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>
                <a:solidFill>
                  <a:srgbClr val="000000"/>
                </a:solidFill>
              </a:rPr>
              <a:t>50%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800" b="1">
              <a:solidFill>
                <a:srgbClr val="000000"/>
              </a:solidFill>
            </a:endParaRPr>
          </a:p>
        </p:txBody>
      </p:sp>
      <p:sp>
        <p:nvSpPr>
          <p:cNvPr id="388140" name="Rectangle 44"/>
          <p:cNvSpPr>
            <a:spLocks noChangeArrowheads="1"/>
          </p:cNvSpPr>
          <p:nvPr/>
        </p:nvSpPr>
        <p:spPr bwMode="auto">
          <a:xfrm>
            <a:off x="7626350" y="4884738"/>
            <a:ext cx="514350" cy="730250"/>
          </a:xfrm>
          <a:prstGeom prst="rect">
            <a:avLst/>
          </a:prstGeom>
          <a:solidFill>
            <a:schemeClr val="accent1"/>
          </a:solidFill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>
                <a:solidFill>
                  <a:srgbClr val="000000"/>
                </a:solidFill>
              </a:rPr>
              <a:t>100%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500" b="1">
              <a:solidFill>
                <a:srgbClr val="000000"/>
              </a:solidFill>
            </a:endParaRPr>
          </a:p>
        </p:txBody>
      </p:sp>
      <p:sp>
        <p:nvSpPr>
          <p:cNvPr id="388141" name="Rectangle 45"/>
          <p:cNvSpPr>
            <a:spLocks noChangeArrowheads="1"/>
          </p:cNvSpPr>
          <p:nvPr/>
        </p:nvSpPr>
        <p:spPr bwMode="auto">
          <a:xfrm>
            <a:off x="6211888" y="5391150"/>
            <a:ext cx="473075" cy="228600"/>
          </a:xfrm>
          <a:prstGeom prst="rect">
            <a:avLst/>
          </a:prstGeom>
          <a:solidFill>
            <a:schemeClr val="accent1"/>
          </a:solidFill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>
                <a:solidFill>
                  <a:srgbClr val="000000"/>
                </a:solidFill>
              </a:rPr>
              <a:t>25%</a:t>
            </a:r>
          </a:p>
        </p:txBody>
      </p:sp>
      <p:sp>
        <p:nvSpPr>
          <p:cNvPr id="388142" name="Text Box 46"/>
          <p:cNvSpPr txBox="1">
            <a:spLocks noChangeArrowheads="1"/>
          </p:cNvSpPr>
          <p:nvPr/>
        </p:nvSpPr>
        <p:spPr bwMode="auto">
          <a:xfrm rot="5400000">
            <a:off x="7496176" y="3779837"/>
            <a:ext cx="1955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>
                <a:solidFill>
                  <a:srgbClr val="3CCE28"/>
                </a:solidFill>
              </a:rPr>
              <a:t>Actual Attributable</a:t>
            </a:r>
          </a:p>
        </p:txBody>
      </p:sp>
      <p:sp>
        <p:nvSpPr>
          <p:cNvPr id="388143" name="Text Box 47"/>
          <p:cNvSpPr txBox="1">
            <a:spLocks noChangeArrowheads="1"/>
          </p:cNvSpPr>
          <p:nvPr/>
        </p:nvSpPr>
        <p:spPr bwMode="auto">
          <a:xfrm>
            <a:off x="5632450" y="6127750"/>
            <a:ext cx="11969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>
                <a:solidFill>
                  <a:srgbClr val="000000"/>
                </a:solidFill>
              </a:rPr>
              <a:t>Trigger Date</a:t>
            </a:r>
          </a:p>
        </p:txBody>
      </p:sp>
      <p:sp>
        <p:nvSpPr>
          <p:cNvPr id="388144" name="Line 48"/>
          <p:cNvSpPr>
            <a:spLocks noChangeShapeType="1"/>
          </p:cNvSpPr>
          <p:nvPr/>
        </p:nvSpPr>
        <p:spPr bwMode="auto">
          <a:xfrm flipV="1">
            <a:off x="6216650" y="5678488"/>
            <a:ext cx="0" cy="411162"/>
          </a:xfrm>
          <a:prstGeom prst="line">
            <a:avLst/>
          </a:prstGeom>
          <a:noFill/>
          <a:ln w="28575">
            <a:solidFill>
              <a:srgbClr val="96969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45" name="Text Box 49"/>
          <p:cNvSpPr txBox="1">
            <a:spLocks noChangeArrowheads="1"/>
          </p:cNvSpPr>
          <p:nvPr/>
        </p:nvSpPr>
        <p:spPr bwMode="auto">
          <a:xfrm>
            <a:off x="6783388" y="5661025"/>
            <a:ext cx="2762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>
                <a:solidFill>
                  <a:srgbClr val="000000"/>
                </a:solidFill>
              </a:rPr>
              <a:t>Y-2</a:t>
            </a:r>
          </a:p>
        </p:txBody>
      </p:sp>
      <p:sp>
        <p:nvSpPr>
          <p:cNvPr id="388146" name="Text Box 50"/>
          <p:cNvSpPr txBox="1">
            <a:spLocks noChangeArrowheads="1"/>
          </p:cNvSpPr>
          <p:nvPr/>
        </p:nvSpPr>
        <p:spPr bwMode="auto">
          <a:xfrm>
            <a:off x="7243763" y="5667375"/>
            <a:ext cx="2762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>
                <a:solidFill>
                  <a:srgbClr val="000000"/>
                </a:solidFill>
              </a:rPr>
              <a:t>Y-1</a:t>
            </a:r>
          </a:p>
        </p:txBody>
      </p:sp>
      <p:sp>
        <p:nvSpPr>
          <p:cNvPr id="388147" name="Text Box 51"/>
          <p:cNvSpPr txBox="1">
            <a:spLocks noChangeArrowheads="1"/>
          </p:cNvSpPr>
          <p:nvPr/>
        </p:nvSpPr>
        <p:spPr bwMode="auto">
          <a:xfrm>
            <a:off x="7796213" y="5675313"/>
            <a:ext cx="1190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>
                <a:solidFill>
                  <a:srgbClr val="000000"/>
                </a:solidFill>
              </a:rPr>
              <a:t>Y</a:t>
            </a:r>
          </a:p>
        </p:txBody>
      </p:sp>
      <p:sp>
        <p:nvSpPr>
          <p:cNvPr id="388148" name="Text Box 52"/>
          <p:cNvSpPr txBox="1">
            <a:spLocks noChangeArrowheads="1"/>
          </p:cNvSpPr>
          <p:nvPr/>
        </p:nvSpPr>
        <p:spPr bwMode="auto">
          <a:xfrm>
            <a:off x="6300788" y="5654675"/>
            <a:ext cx="2762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>
                <a:solidFill>
                  <a:srgbClr val="000000"/>
                </a:solidFill>
              </a:rPr>
              <a:t>Y-3</a:t>
            </a:r>
          </a:p>
        </p:txBody>
      </p:sp>
      <p:sp>
        <p:nvSpPr>
          <p:cNvPr id="388149" name="Rectangle 53"/>
          <p:cNvSpPr>
            <a:spLocks noChangeArrowheads="1"/>
          </p:cNvSpPr>
          <p:nvPr/>
        </p:nvSpPr>
        <p:spPr bwMode="auto">
          <a:xfrm>
            <a:off x="6443663" y="4789488"/>
            <a:ext cx="247650" cy="598487"/>
          </a:xfrm>
          <a:prstGeom prst="rect">
            <a:avLst/>
          </a:prstGeom>
          <a:solidFill>
            <a:schemeClr val="accent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50" name="Rectangle 54"/>
          <p:cNvSpPr>
            <a:spLocks noChangeArrowheads="1"/>
          </p:cNvSpPr>
          <p:nvPr/>
        </p:nvSpPr>
        <p:spPr bwMode="auto">
          <a:xfrm>
            <a:off x="6907213" y="4500563"/>
            <a:ext cx="252412" cy="771525"/>
          </a:xfrm>
          <a:prstGeom prst="rect">
            <a:avLst/>
          </a:prstGeom>
          <a:solidFill>
            <a:schemeClr val="accent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51" name="Rectangle 55"/>
          <p:cNvSpPr>
            <a:spLocks noChangeArrowheads="1"/>
          </p:cNvSpPr>
          <p:nvPr/>
        </p:nvSpPr>
        <p:spPr bwMode="auto">
          <a:xfrm>
            <a:off x="7872413" y="2992438"/>
            <a:ext cx="273050" cy="1895475"/>
          </a:xfrm>
          <a:prstGeom prst="rect">
            <a:avLst/>
          </a:prstGeom>
          <a:solidFill>
            <a:schemeClr val="accent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52" name="Rectangle 56"/>
          <p:cNvSpPr>
            <a:spLocks noChangeArrowheads="1"/>
          </p:cNvSpPr>
          <p:nvPr/>
        </p:nvSpPr>
        <p:spPr bwMode="auto">
          <a:xfrm>
            <a:off x="7380288" y="3692525"/>
            <a:ext cx="246062" cy="1376363"/>
          </a:xfrm>
          <a:prstGeom prst="rect">
            <a:avLst/>
          </a:prstGeom>
          <a:solidFill>
            <a:schemeClr val="accent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55" name="Rectangle 59"/>
          <p:cNvSpPr>
            <a:spLocks noChangeArrowheads="1"/>
          </p:cNvSpPr>
          <p:nvPr/>
        </p:nvSpPr>
        <p:spPr bwMode="auto">
          <a:xfrm>
            <a:off x="5962650" y="5332413"/>
            <a:ext cx="247650" cy="290512"/>
          </a:xfrm>
          <a:prstGeom prst="rect">
            <a:avLst/>
          </a:prstGeom>
          <a:solidFill>
            <a:schemeClr val="accent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56" name="Rectangle 60"/>
          <p:cNvSpPr>
            <a:spLocks noChangeArrowheads="1"/>
          </p:cNvSpPr>
          <p:nvPr/>
        </p:nvSpPr>
        <p:spPr bwMode="auto">
          <a:xfrm>
            <a:off x="5473700" y="5492750"/>
            <a:ext cx="247650" cy="136525"/>
          </a:xfrm>
          <a:prstGeom prst="rect">
            <a:avLst/>
          </a:prstGeom>
          <a:solidFill>
            <a:schemeClr val="accent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388157" name="Rectangle 61"/>
          <p:cNvSpPr>
            <a:spLocks noChangeArrowheads="1"/>
          </p:cNvSpPr>
          <p:nvPr/>
        </p:nvSpPr>
        <p:spPr bwMode="auto">
          <a:xfrm>
            <a:off x="5721350" y="5422900"/>
            <a:ext cx="247650" cy="201613"/>
          </a:xfrm>
          <a:prstGeom prst="rect">
            <a:avLst/>
          </a:prstGeom>
          <a:solidFill>
            <a:schemeClr val="accent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4633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8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88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88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88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88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88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88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8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88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88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88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88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8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8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38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38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88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88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88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38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38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38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38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8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38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9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8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38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8109" grpId="0" animBg="1"/>
      <p:bldP spid="388110" grpId="0" animBg="1"/>
      <p:bldP spid="388111" grpId="0" animBg="1"/>
      <p:bldP spid="388112" grpId="0" animBg="1"/>
      <p:bldP spid="388113" grpId="0" animBg="1"/>
      <p:bldP spid="388114" grpId="0" animBg="1"/>
      <p:bldP spid="388115" grpId="0" animBg="1"/>
      <p:bldP spid="388116" grpId="0" animBg="1"/>
      <p:bldP spid="388117" grpId="0" animBg="1"/>
      <p:bldP spid="388118" grpId="0" animBg="1"/>
      <p:bldP spid="388119" grpId="0" animBg="1"/>
      <p:bldP spid="388120" grpId="0" animBg="1"/>
      <p:bldP spid="388134" grpId="0" animBg="1"/>
      <p:bldP spid="388135" grpId="0" animBg="1"/>
      <p:bldP spid="388136" grpId="0" animBg="1"/>
      <p:bldP spid="388137" grpId="0" animBg="1"/>
      <p:bldP spid="388138" grpId="0" animBg="1"/>
      <p:bldP spid="388139" grpId="0" animBg="1"/>
      <p:bldP spid="388140" grpId="0" animBg="1"/>
      <p:bldP spid="388141" grpId="0" animBg="1"/>
      <p:bldP spid="388149" grpId="0" animBg="1"/>
      <p:bldP spid="388150" grpId="0" animBg="1"/>
      <p:bldP spid="388151" grpId="0" animBg="1"/>
      <p:bldP spid="388152" grpId="0" animBg="1"/>
      <p:bldP spid="388155" grpId="0" animBg="1"/>
      <p:bldP spid="388156" grpId="0" animBg="1"/>
      <p:bldP spid="3881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>
          <a:xfrm>
            <a:off x="593725" y="757893"/>
            <a:ext cx="6149975" cy="523220"/>
          </a:xfrm>
        </p:spPr>
        <p:txBody>
          <a:bodyPr/>
          <a:lstStyle/>
          <a:p>
            <a:r>
              <a:rPr lang="en-GB" dirty="0" smtClean="0"/>
              <a:t>How is Attributable Calculated?</a:t>
            </a:r>
            <a:endParaRPr lang="en-GB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50DE3-F8BB-4159-AB67-C8DB267F4740}" type="slidenum">
              <a:rPr lang="en-US"/>
              <a:pPr/>
              <a:t>5</a:t>
            </a:fld>
            <a:endParaRPr lang="en-US"/>
          </a:p>
        </p:txBody>
      </p:sp>
      <p:graphicFrame>
        <p:nvGraphicFramePr>
          <p:cNvPr id="330767" name="Object 15"/>
          <p:cNvGraphicFramePr>
            <a:graphicFrameLocks noChangeAspect="1"/>
          </p:cNvGraphicFramePr>
          <p:nvPr/>
        </p:nvGraphicFramePr>
        <p:xfrm>
          <a:off x="276225" y="1725613"/>
          <a:ext cx="5362575" cy="425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Chart" r:id="rId4" imgW="6095936" imgH="4067089" progId="MSGraph.Chart.8">
                  <p:embed followColorScheme="full"/>
                </p:oleObj>
              </mc:Choice>
              <mc:Fallback>
                <p:oleObj name="Chart" r:id="rId4" imgW="6095936" imgH="4067089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225" y="1725613"/>
                        <a:ext cx="5362575" cy="4259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0785" name="Rectangle 33"/>
          <p:cNvSpPr>
            <a:spLocks noChangeArrowheads="1"/>
          </p:cNvSpPr>
          <p:nvPr/>
        </p:nvSpPr>
        <p:spPr bwMode="auto">
          <a:xfrm>
            <a:off x="339725" y="5541963"/>
            <a:ext cx="4992688" cy="3762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330794" name="Text Box 42"/>
          <p:cNvSpPr txBox="1">
            <a:spLocks noChangeArrowheads="1"/>
          </p:cNvSpPr>
          <p:nvPr/>
        </p:nvSpPr>
        <p:spPr bwMode="auto">
          <a:xfrm>
            <a:off x="2597150" y="5534025"/>
            <a:ext cx="8207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600">
                <a:solidFill>
                  <a:srgbClr val="000000"/>
                </a:solidFill>
              </a:rPr>
              <a:t>Year</a:t>
            </a:r>
          </a:p>
        </p:txBody>
      </p:sp>
      <p:grpSp>
        <p:nvGrpSpPr>
          <p:cNvPr id="330801" name="Group 49"/>
          <p:cNvGrpSpPr>
            <a:grpSpLocks/>
          </p:cNvGrpSpPr>
          <p:nvPr/>
        </p:nvGrpSpPr>
        <p:grpSpPr bwMode="auto">
          <a:xfrm>
            <a:off x="688975" y="3163888"/>
            <a:ext cx="7988300" cy="2212975"/>
            <a:chOff x="442" y="1993"/>
            <a:chExt cx="5032" cy="1394"/>
          </a:xfrm>
        </p:grpSpPr>
        <p:sp>
          <p:nvSpPr>
            <p:cNvPr id="330780" name="Freeform 28"/>
            <p:cNvSpPr>
              <a:spLocks/>
            </p:cNvSpPr>
            <p:nvPr/>
          </p:nvSpPr>
          <p:spPr bwMode="auto">
            <a:xfrm>
              <a:off x="442" y="2183"/>
              <a:ext cx="2821" cy="1204"/>
            </a:xfrm>
            <a:custGeom>
              <a:avLst/>
              <a:gdLst>
                <a:gd name="T0" fmla="*/ 0 w 2821"/>
                <a:gd name="T1" fmla="*/ 1204 h 1204"/>
                <a:gd name="T2" fmla="*/ 236 w 2821"/>
                <a:gd name="T3" fmla="*/ 1160 h 1204"/>
                <a:gd name="T4" fmla="*/ 583 w 2821"/>
                <a:gd name="T5" fmla="*/ 1064 h 1204"/>
                <a:gd name="T6" fmla="*/ 938 w 2821"/>
                <a:gd name="T7" fmla="*/ 820 h 1204"/>
                <a:gd name="T8" fmla="*/ 1226 w 2821"/>
                <a:gd name="T9" fmla="*/ 384 h 1204"/>
                <a:gd name="T10" fmla="*/ 1580 w 2821"/>
                <a:gd name="T11" fmla="*/ 163 h 1204"/>
                <a:gd name="T12" fmla="*/ 1891 w 2821"/>
                <a:gd name="T13" fmla="*/ 45 h 1204"/>
                <a:gd name="T14" fmla="*/ 2193 w 2821"/>
                <a:gd name="T15" fmla="*/ 0 h 1204"/>
                <a:gd name="T16" fmla="*/ 2821 w 2821"/>
                <a:gd name="T17" fmla="*/ 0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21" h="1204">
                  <a:moveTo>
                    <a:pt x="0" y="1204"/>
                  </a:moveTo>
                  <a:lnTo>
                    <a:pt x="236" y="1160"/>
                  </a:lnTo>
                  <a:lnTo>
                    <a:pt x="583" y="1064"/>
                  </a:lnTo>
                  <a:lnTo>
                    <a:pt x="938" y="820"/>
                  </a:lnTo>
                  <a:lnTo>
                    <a:pt x="1226" y="384"/>
                  </a:lnTo>
                  <a:lnTo>
                    <a:pt x="1580" y="163"/>
                  </a:lnTo>
                  <a:lnTo>
                    <a:pt x="1891" y="45"/>
                  </a:lnTo>
                  <a:lnTo>
                    <a:pt x="2193" y="0"/>
                  </a:lnTo>
                  <a:lnTo>
                    <a:pt x="2821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GB"/>
            </a:p>
          </p:txBody>
        </p:sp>
        <p:sp>
          <p:nvSpPr>
            <p:cNvPr id="330798" name="Text Box 46"/>
            <p:cNvSpPr txBox="1">
              <a:spLocks noChangeArrowheads="1"/>
            </p:cNvSpPr>
            <p:nvPr/>
          </p:nvSpPr>
          <p:spPr bwMode="auto">
            <a:xfrm>
              <a:off x="3533" y="1993"/>
              <a:ext cx="1941" cy="8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63538" indent="-363538" algn="l">
                <a:spcBef>
                  <a:spcPct val="0"/>
                </a:spcBef>
                <a:defRPr sz="2800" b="1">
                  <a:solidFill>
                    <a:srgbClr val="0079C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542925" algn="l">
                <a:spcBef>
                  <a:spcPct val="0"/>
                </a:spcBef>
                <a:defRPr sz="2800" b="1">
                  <a:solidFill>
                    <a:srgbClr val="0079C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algn="l">
                <a:spcBef>
                  <a:spcPct val="0"/>
                </a:spcBef>
                <a:defRPr sz="2800" b="1">
                  <a:solidFill>
                    <a:srgbClr val="0079C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algn="l">
                <a:spcBef>
                  <a:spcPct val="0"/>
                </a:spcBef>
                <a:defRPr sz="2800" b="1">
                  <a:solidFill>
                    <a:srgbClr val="0079C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algn="l">
                <a:spcBef>
                  <a:spcPct val="0"/>
                </a:spcBef>
                <a:defRPr sz="2800" b="1">
                  <a:solidFill>
                    <a:srgbClr val="0079C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0079C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0079C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0079C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0079C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0" hangingPunct="0">
                <a:spcAft>
                  <a:spcPct val="50000"/>
                </a:spcAft>
                <a:buClr>
                  <a:srgbClr val="0079C1"/>
                </a:buClr>
                <a:buFont typeface="Wingdings 2" pitchFamily="18" charset="2"/>
                <a:buChar char="¾"/>
              </a:pPr>
              <a:r>
                <a:rPr lang="en-GB" sz="2400" b="0">
                  <a:solidFill>
                    <a:srgbClr val="000000"/>
                  </a:solidFill>
                </a:rPr>
                <a:t>Liability reduced by factors</a:t>
              </a:r>
            </a:p>
            <a:p>
              <a:pPr eaLnBrk="0" hangingPunct="0">
                <a:spcAft>
                  <a:spcPct val="50000"/>
                </a:spcAft>
                <a:buClr>
                  <a:srgbClr val="0079C1"/>
                </a:buClr>
                <a:buFont typeface="Wingdings 2" pitchFamily="18" charset="2"/>
                <a:buChar char="¾"/>
              </a:pPr>
              <a:r>
                <a:rPr lang="en-GB" sz="2400" b="0">
                  <a:solidFill>
                    <a:srgbClr val="000000"/>
                  </a:solidFill>
                </a:rPr>
                <a:t>Fixed or variable</a:t>
              </a:r>
              <a:endParaRPr lang="en-GB" sz="2400"/>
            </a:p>
          </p:txBody>
        </p:sp>
      </p:grpSp>
      <p:sp>
        <p:nvSpPr>
          <p:cNvPr id="330774" name="Line 22"/>
          <p:cNvSpPr>
            <a:spLocks noChangeShapeType="1"/>
          </p:cNvSpPr>
          <p:nvPr/>
        </p:nvSpPr>
        <p:spPr bwMode="auto">
          <a:xfrm flipV="1">
            <a:off x="5145088" y="2124075"/>
            <a:ext cx="1587" cy="33543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330769" name="Line 17"/>
          <p:cNvSpPr>
            <a:spLocks noChangeShapeType="1"/>
          </p:cNvSpPr>
          <p:nvPr/>
        </p:nvSpPr>
        <p:spPr bwMode="auto">
          <a:xfrm flipV="1">
            <a:off x="2147888" y="2141538"/>
            <a:ext cx="12700" cy="33147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330771" name="Text Box 19"/>
          <p:cNvSpPr txBox="1">
            <a:spLocks noChangeArrowheads="1"/>
          </p:cNvSpPr>
          <p:nvPr/>
        </p:nvSpPr>
        <p:spPr bwMode="auto">
          <a:xfrm>
            <a:off x="1760538" y="1544638"/>
            <a:ext cx="7096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200">
                <a:solidFill>
                  <a:srgbClr val="000000"/>
                </a:solidFill>
              </a:rPr>
              <a:t>Trigger date</a:t>
            </a:r>
          </a:p>
        </p:txBody>
      </p:sp>
      <p:sp>
        <p:nvSpPr>
          <p:cNvPr id="330773" name="Text Box 21"/>
          <p:cNvSpPr txBox="1">
            <a:spLocks noChangeArrowheads="1"/>
          </p:cNvSpPr>
          <p:nvPr/>
        </p:nvSpPr>
        <p:spPr bwMode="auto">
          <a:xfrm>
            <a:off x="4468813" y="1590675"/>
            <a:ext cx="1365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200">
                <a:solidFill>
                  <a:srgbClr val="000000"/>
                </a:solidFill>
              </a:rPr>
              <a:t>Commissioning date</a:t>
            </a:r>
          </a:p>
        </p:txBody>
      </p:sp>
      <p:grpSp>
        <p:nvGrpSpPr>
          <p:cNvPr id="330809" name="Group 57"/>
          <p:cNvGrpSpPr>
            <a:grpSpLocks/>
          </p:cNvGrpSpPr>
          <p:nvPr/>
        </p:nvGrpSpPr>
        <p:grpSpPr bwMode="auto">
          <a:xfrm>
            <a:off x="679450" y="2286000"/>
            <a:ext cx="8253413" cy="3095625"/>
            <a:chOff x="428" y="1440"/>
            <a:chExt cx="5199" cy="1950"/>
          </a:xfrm>
        </p:grpSpPr>
        <p:sp>
          <p:nvSpPr>
            <p:cNvPr id="330781" name="Freeform 29"/>
            <p:cNvSpPr>
              <a:spLocks/>
            </p:cNvSpPr>
            <p:nvPr/>
          </p:nvSpPr>
          <p:spPr bwMode="auto">
            <a:xfrm>
              <a:off x="428" y="1515"/>
              <a:ext cx="2843" cy="1875"/>
            </a:xfrm>
            <a:custGeom>
              <a:avLst/>
              <a:gdLst>
                <a:gd name="T0" fmla="*/ 0 w 2843"/>
                <a:gd name="T1" fmla="*/ 1875 h 1875"/>
                <a:gd name="T2" fmla="*/ 376 w 2843"/>
                <a:gd name="T3" fmla="*/ 1756 h 1875"/>
                <a:gd name="T4" fmla="*/ 620 w 2843"/>
                <a:gd name="T5" fmla="*/ 1616 h 1875"/>
                <a:gd name="T6" fmla="*/ 819 w 2843"/>
                <a:gd name="T7" fmla="*/ 1439 h 1875"/>
                <a:gd name="T8" fmla="*/ 1048 w 2843"/>
                <a:gd name="T9" fmla="*/ 1099 h 1875"/>
                <a:gd name="T10" fmla="*/ 1159 w 2843"/>
                <a:gd name="T11" fmla="*/ 804 h 1875"/>
                <a:gd name="T12" fmla="*/ 1277 w 2843"/>
                <a:gd name="T13" fmla="*/ 582 h 1875"/>
                <a:gd name="T14" fmla="*/ 1506 w 2843"/>
                <a:gd name="T15" fmla="*/ 331 h 1875"/>
                <a:gd name="T16" fmla="*/ 1713 w 2843"/>
                <a:gd name="T17" fmla="*/ 183 h 1875"/>
                <a:gd name="T18" fmla="*/ 2045 w 2843"/>
                <a:gd name="T19" fmla="*/ 43 h 1875"/>
                <a:gd name="T20" fmla="*/ 2333 w 2843"/>
                <a:gd name="T21" fmla="*/ 6 h 1875"/>
                <a:gd name="T22" fmla="*/ 2843 w 2843"/>
                <a:gd name="T23" fmla="*/ 6 h 1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43" h="1875">
                  <a:moveTo>
                    <a:pt x="0" y="1875"/>
                  </a:moveTo>
                  <a:cubicBezTo>
                    <a:pt x="136" y="1837"/>
                    <a:pt x="273" y="1799"/>
                    <a:pt x="376" y="1756"/>
                  </a:cubicBezTo>
                  <a:cubicBezTo>
                    <a:pt x="479" y="1713"/>
                    <a:pt x="546" y="1669"/>
                    <a:pt x="620" y="1616"/>
                  </a:cubicBezTo>
                  <a:cubicBezTo>
                    <a:pt x="694" y="1563"/>
                    <a:pt x="748" y="1525"/>
                    <a:pt x="819" y="1439"/>
                  </a:cubicBezTo>
                  <a:cubicBezTo>
                    <a:pt x="890" y="1353"/>
                    <a:pt x="991" y="1205"/>
                    <a:pt x="1048" y="1099"/>
                  </a:cubicBezTo>
                  <a:cubicBezTo>
                    <a:pt x="1105" y="993"/>
                    <a:pt x="1121" y="890"/>
                    <a:pt x="1159" y="804"/>
                  </a:cubicBezTo>
                  <a:cubicBezTo>
                    <a:pt x="1197" y="718"/>
                    <a:pt x="1219" y="661"/>
                    <a:pt x="1277" y="582"/>
                  </a:cubicBezTo>
                  <a:cubicBezTo>
                    <a:pt x="1335" y="503"/>
                    <a:pt x="1433" y="398"/>
                    <a:pt x="1506" y="331"/>
                  </a:cubicBezTo>
                  <a:cubicBezTo>
                    <a:pt x="1579" y="264"/>
                    <a:pt x="1623" y="231"/>
                    <a:pt x="1713" y="183"/>
                  </a:cubicBezTo>
                  <a:cubicBezTo>
                    <a:pt x="1803" y="135"/>
                    <a:pt x="1942" y="72"/>
                    <a:pt x="2045" y="43"/>
                  </a:cubicBezTo>
                  <a:cubicBezTo>
                    <a:pt x="2148" y="14"/>
                    <a:pt x="2200" y="12"/>
                    <a:pt x="2333" y="6"/>
                  </a:cubicBezTo>
                  <a:cubicBezTo>
                    <a:pt x="2466" y="0"/>
                    <a:pt x="2654" y="3"/>
                    <a:pt x="2843" y="6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GB"/>
            </a:p>
          </p:txBody>
        </p:sp>
        <p:sp>
          <p:nvSpPr>
            <p:cNvPr id="330806" name="Rectangle 54"/>
            <p:cNvSpPr>
              <a:spLocks noChangeArrowheads="1"/>
            </p:cNvSpPr>
            <p:nvPr/>
          </p:nvSpPr>
          <p:spPr bwMode="auto">
            <a:xfrm>
              <a:off x="3536" y="1440"/>
              <a:ext cx="2091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 algn="l" eaLnBrk="0" hangingPunct="0">
                <a:spcBef>
                  <a:spcPct val="0"/>
                </a:spcBef>
                <a:spcAft>
                  <a:spcPct val="50000"/>
                </a:spcAft>
                <a:buClr>
                  <a:srgbClr val="FF3300"/>
                </a:buClr>
                <a:buFont typeface="Wingdings 2" pitchFamily="18" charset="2"/>
                <a:buChar char="¾"/>
              </a:pPr>
              <a:r>
                <a:rPr lang="en-GB" b="0">
                  <a:solidFill>
                    <a:srgbClr val="000000"/>
                  </a:solidFill>
                </a:rPr>
                <a:t>Project specific</a:t>
              </a:r>
            </a:p>
          </p:txBody>
        </p:sp>
      </p:grpSp>
      <p:sp>
        <p:nvSpPr>
          <p:cNvPr id="330770" name="Line 18"/>
          <p:cNvSpPr>
            <a:spLocks noChangeShapeType="1"/>
          </p:cNvSpPr>
          <p:nvPr/>
        </p:nvSpPr>
        <p:spPr bwMode="auto">
          <a:xfrm flipV="1">
            <a:off x="4167188" y="2133600"/>
            <a:ext cx="1587" cy="33321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330772" name="Text Box 20"/>
          <p:cNvSpPr txBox="1">
            <a:spLocks noChangeArrowheads="1"/>
          </p:cNvSpPr>
          <p:nvPr/>
        </p:nvSpPr>
        <p:spPr bwMode="auto">
          <a:xfrm>
            <a:off x="3662363" y="1603375"/>
            <a:ext cx="893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200">
                <a:solidFill>
                  <a:srgbClr val="000000"/>
                </a:solidFill>
              </a:rPr>
              <a:t>User Key consents</a:t>
            </a:r>
          </a:p>
        </p:txBody>
      </p:sp>
      <p:sp>
        <p:nvSpPr>
          <p:cNvPr id="330840" name="Freeform 88"/>
          <p:cNvSpPr>
            <a:spLocks/>
          </p:cNvSpPr>
          <p:nvPr/>
        </p:nvSpPr>
        <p:spPr bwMode="auto">
          <a:xfrm>
            <a:off x="681038" y="4643438"/>
            <a:ext cx="4470400" cy="739775"/>
          </a:xfrm>
          <a:custGeom>
            <a:avLst/>
            <a:gdLst>
              <a:gd name="T0" fmla="*/ 0 w 2816"/>
              <a:gd name="T1" fmla="*/ 466 h 466"/>
              <a:gd name="T2" fmla="*/ 229 w 2816"/>
              <a:gd name="T3" fmla="*/ 439 h 466"/>
              <a:gd name="T4" fmla="*/ 594 w 2816"/>
              <a:gd name="T5" fmla="*/ 329 h 466"/>
              <a:gd name="T6" fmla="*/ 923 w 2816"/>
              <a:gd name="T7" fmla="*/ 91 h 466"/>
              <a:gd name="T8" fmla="*/ 923 w 2816"/>
              <a:gd name="T9" fmla="*/ 173 h 466"/>
              <a:gd name="T10" fmla="*/ 1280 w 2816"/>
              <a:gd name="T11" fmla="*/ 173 h 466"/>
              <a:gd name="T12" fmla="*/ 1563 w 2816"/>
              <a:gd name="T13" fmla="*/ 64 h 466"/>
              <a:gd name="T14" fmla="*/ 2203 w 2816"/>
              <a:gd name="T15" fmla="*/ 0 h 466"/>
              <a:gd name="T16" fmla="*/ 2203 w 2816"/>
              <a:gd name="T17" fmla="*/ 393 h 466"/>
              <a:gd name="T18" fmla="*/ 2816 w 2816"/>
              <a:gd name="T19" fmla="*/ 393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16" h="466">
                <a:moveTo>
                  <a:pt x="0" y="466"/>
                </a:moveTo>
                <a:lnTo>
                  <a:pt x="229" y="439"/>
                </a:lnTo>
                <a:lnTo>
                  <a:pt x="594" y="329"/>
                </a:lnTo>
                <a:lnTo>
                  <a:pt x="923" y="91"/>
                </a:lnTo>
                <a:lnTo>
                  <a:pt x="923" y="173"/>
                </a:lnTo>
                <a:lnTo>
                  <a:pt x="1280" y="173"/>
                </a:lnTo>
                <a:lnTo>
                  <a:pt x="1563" y="64"/>
                </a:lnTo>
                <a:lnTo>
                  <a:pt x="2203" y="0"/>
                </a:lnTo>
                <a:lnTo>
                  <a:pt x="2203" y="393"/>
                </a:lnTo>
                <a:lnTo>
                  <a:pt x="2816" y="393"/>
                </a:lnTo>
              </a:path>
            </a:pathLst>
          </a:custGeom>
          <a:noFill/>
          <a:ln w="38100" cap="flat" cmpd="sng">
            <a:solidFill>
              <a:srgbClr val="14D84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330850" name="Text Box 98"/>
          <p:cNvSpPr txBox="1">
            <a:spLocks noChangeArrowheads="1"/>
          </p:cNvSpPr>
          <p:nvPr/>
        </p:nvSpPr>
        <p:spPr bwMode="auto">
          <a:xfrm>
            <a:off x="5595938" y="4764088"/>
            <a:ext cx="308133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63538" indent="-363538" algn="l">
              <a:spcBef>
                <a:spcPct val="0"/>
              </a:spcBef>
              <a:defRPr sz="2800" b="1">
                <a:solidFill>
                  <a:srgbClr val="0079C1"/>
                </a:solidFill>
                <a:latin typeface="Arial" pitchFamily="34" charset="0"/>
                <a:ea typeface="ＭＳ Ｐゴシック" pitchFamily="34" charset="-128"/>
              </a:defRPr>
            </a:lvl1pPr>
            <a:lvl2pPr marL="542925" algn="l">
              <a:spcBef>
                <a:spcPct val="0"/>
              </a:spcBef>
              <a:defRPr sz="2800" b="1">
                <a:solidFill>
                  <a:srgbClr val="0079C1"/>
                </a:solidFill>
                <a:latin typeface="Arial" pitchFamily="34" charset="0"/>
                <a:ea typeface="ＭＳ Ｐゴシック" pitchFamily="34" charset="-128"/>
              </a:defRPr>
            </a:lvl2pPr>
            <a:lvl3pPr algn="l">
              <a:spcBef>
                <a:spcPct val="0"/>
              </a:spcBef>
              <a:defRPr sz="2800" b="1">
                <a:solidFill>
                  <a:srgbClr val="0079C1"/>
                </a:solidFill>
                <a:latin typeface="Arial" pitchFamily="34" charset="0"/>
                <a:ea typeface="ＭＳ Ｐゴシック" pitchFamily="34" charset="-128"/>
              </a:defRPr>
            </a:lvl3pPr>
            <a:lvl4pPr algn="l">
              <a:spcBef>
                <a:spcPct val="0"/>
              </a:spcBef>
              <a:defRPr sz="2800" b="1">
                <a:solidFill>
                  <a:srgbClr val="0079C1"/>
                </a:solidFill>
                <a:latin typeface="Arial" pitchFamily="34" charset="0"/>
                <a:ea typeface="ＭＳ Ｐゴシック" pitchFamily="34" charset="-128"/>
              </a:defRPr>
            </a:lvl4pPr>
            <a:lvl5pPr algn="l">
              <a:spcBef>
                <a:spcPct val="0"/>
              </a:spcBef>
              <a:defRPr sz="2800" b="1">
                <a:solidFill>
                  <a:srgbClr val="0079C1"/>
                </a:solidFill>
                <a:latin typeface="Arial" pitchFamily="34" charset="0"/>
                <a:ea typeface="ＭＳ Ｐゴシック" pitchFamily="34" charset="-128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pitchFamily="34" charset="0"/>
                <a:ea typeface="ＭＳ Ｐゴシック" pitchFamily="34" charset="-128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pitchFamily="34" charset="0"/>
                <a:ea typeface="ＭＳ Ｐゴシック" pitchFamily="34" charset="-128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pitchFamily="34" charset="0"/>
                <a:ea typeface="ＭＳ Ｐゴシック" pitchFamily="34" charset="-128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hangingPunct="0">
              <a:spcAft>
                <a:spcPct val="50000"/>
              </a:spcAft>
              <a:buClr>
                <a:srgbClr val="52DA3F"/>
              </a:buClr>
              <a:buFont typeface="Wingdings 2" pitchFamily="18" charset="2"/>
              <a:buChar char="¾"/>
            </a:pPr>
            <a:r>
              <a:rPr lang="en-GB" sz="2400" b="0">
                <a:solidFill>
                  <a:srgbClr val="000000"/>
                </a:solidFill>
              </a:rPr>
              <a:t>Security reduced by likelihood of connection</a:t>
            </a:r>
            <a:endParaRPr lang="en-GB" sz="2400"/>
          </a:p>
        </p:txBody>
      </p:sp>
      <p:sp>
        <p:nvSpPr>
          <p:cNvPr id="330851" name="Text Box 99"/>
          <p:cNvSpPr txBox="1">
            <a:spLocks noChangeArrowheads="1"/>
          </p:cNvSpPr>
          <p:nvPr/>
        </p:nvSpPr>
        <p:spPr bwMode="auto">
          <a:xfrm>
            <a:off x="-163513" y="3541713"/>
            <a:ext cx="8207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2000">
                <a:solidFill>
                  <a:srgbClr val="000000"/>
                </a:solidFill>
              </a:rPr>
              <a:t>£</a:t>
            </a:r>
          </a:p>
        </p:txBody>
      </p:sp>
      <p:sp>
        <p:nvSpPr>
          <p:cNvPr id="330853" name="Text Box 101"/>
          <p:cNvSpPr txBox="1">
            <a:spLocks noChangeArrowheads="1"/>
          </p:cNvSpPr>
          <p:nvPr/>
        </p:nvSpPr>
        <p:spPr bwMode="auto">
          <a:xfrm>
            <a:off x="944563" y="6278563"/>
            <a:ext cx="833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2000">
                <a:solidFill>
                  <a:srgbClr val="52DA3F"/>
                </a:solidFill>
              </a:rPr>
              <a:t>100%</a:t>
            </a:r>
          </a:p>
        </p:txBody>
      </p:sp>
      <p:sp>
        <p:nvSpPr>
          <p:cNvPr id="330854" name="Text Box 102"/>
          <p:cNvSpPr txBox="1">
            <a:spLocks noChangeArrowheads="1"/>
          </p:cNvSpPr>
          <p:nvPr/>
        </p:nvSpPr>
        <p:spPr bwMode="auto">
          <a:xfrm>
            <a:off x="2879725" y="6283325"/>
            <a:ext cx="692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2000">
                <a:solidFill>
                  <a:srgbClr val="52DA3F"/>
                </a:solidFill>
              </a:rPr>
              <a:t>42%</a:t>
            </a:r>
          </a:p>
        </p:txBody>
      </p:sp>
      <p:sp>
        <p:nvSpPr>
          <p:cNvPr id="330855" name="Text Box 103"/>
          <p:cNvSpPr txBox="1">
            <a:spLocks noChangeArrowheads="1"/>
          </p:cNvSpPr>
          <p:nvPr/>
        </p:nvSpPr>
        <p:spPr bwMode="auto">
          <a:xfrm>
            <a:off x="4370388" y="6264275"/>
            <a:ext cx="692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2000">
                <a:solidFill>
                  <a:srgbClr val="52DA3F"/>
                </a:solidFill>
              </a:rPr>
              <a:t>10%</a:t>
            </a:r>
          </a:p>
        </p:txBody>
      </p:sp>
      <p:sp>
        <p:nvSpPr>
          <p:cNvPr id="330856" name="AutoShape 104"/>
          <p:cNvSpPr>
            <a:spLocks/>
          </p:cNvSpPr>
          <p:nvPr/>
        </p:nvSpPr>
        <p:spPr bwMode="auto">
          <a:xfrm rot="16200000" flipV="1">
            <a:off x="2936082" y="5063331"/>
            <a:ext cx="411162" cy="1971675"/>
          </a:xfrm>
          <a:prstGeom prst="leftBrace">
            <a:avLst>
              <a:gd name="adj1" fmla="val 39961"/>
              <a:gd name="adj2" fmla="val 50000"/>
            </a:avLst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330857" name="AutoShape 105"/>
          <p:cNvSpPr>
            <a:spLocks/>
          </p:cNvSpPr>
          <p:nvPr/>
        </p:nvSpPr>
        <p:spPr bwMode="auto">
          <a:xfrm rot="16200000" flipV="1">
            <a:off x="4451351" y="5573712"/>
            <a:ext cx="411162" cy="957263"/>
          </a:xfrm>
          <a:prstGeom prst="leftBrace">
            <a:avLst>
              <a:gd name="adj1" fmla="val 19402"/>
              <a:gd name="adj2" fmla="val 50000"/>
            </a:avLst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330858" name="AutoShape 106"/>
          <p:cNvSpPr>
            <a:spLocks/>
          </p:cNvSpPr>
          <p:nvPr/>
        </p:nvSpPr>
        <p:spPr bwMode="auto">
          <a:xfrm rot="16200000" flipV="1">
            <a:off x="1060451" y="5194300"/>
            <a:ext cx="411162" cy="1703387"/>
          </a:xfrm>
          <a:prstGeom prst="leftBrace">
            <a:avLst>
              <a:gd name="adj1" fmla="val 34524"/>
              <a:gd name="adj2" fmla="val 50000"/>
            </a:avLst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38048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0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30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0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30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30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30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30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0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30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33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840" grpId="0" animBg="1"/>
      <p:bldP spid="330850" grpId="0"/>
      <p:bldP spid="330853" grpId="0"/>
      <p:bldP spid="330854" grpId="0"/>
      <p:bldP spid="330855" grpId="0"/>
      <p:bldP spid="330856" grpId="0" animBg="1"/>
      <p:bldP spid="330857" grpId="0" animBg="1"/>
      <p:bldP spid="3308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Pre-Commissioning Delays</a:t>
            </a:r>
            <a:endParaRPr lang="en-GB" dirty="0"/>
          </a:p>
        </p:txBody>
      </p:sp>
      <p:sp>
        <p:nvSpPr>
          <p:cNvPr id="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8B0E2-CAEA-400E-95D8-3F0B7565772E}" type="slidenum">
              <a:rPr lang="en-US"/>
              <a:pPr/>
              <a:t>6</a:t>
            </a:fld>
            <a:endParaRPr lang="en-US"/>
          </a:p>
        </p:txBody>
      </p:sp>
      <p:sp>
        <p:nvSpPr>
          <p:cNvPr id="137219" name="Line 3"/>
          <p:cNvSpPr>
            <a:spLocks noChangeShapeType="1"/>
          </p:cNvSpPr>
          <p:nvPr/>
        </p:nvSpPr>
        <p:spPr bwMode="auto">
          <a:xfrm flipV="1">
            <a:off x="1598613" y="5219700"/>
            <a:ext cx="3556000" cy="31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20" name="Line 4"/>
          <p:cNvSpPr>
            <a:spLocks noChangeShapeType="1"/>
          </p:cNvSpPr>
          <p:nvPr/>
        </p:nvSpPr>
        <p:spPr bwMode="auto">
          <a:xfrm flipV="1">
            <a:off x="5087938" y="1992313"/>
            <a:ext cx="1587" cy="32305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4797425" y="1874838"/>
            <a:ext cx="198438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800" dirty="0" smtClean="0">
                <a:solidFill>
                  <a:srgbClr val="000000"/>
                </a:solidFill>
              </a:rPr>
              <a:t>£</a:t>
            </a: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5005388" y="5722938"/>
            <a:ext cx="21431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smtClean="0">
                <a:solidFill>
                  <a:srgbClr val="000000"/>
                </a:solidFill>
              </a:rPr>
              <a:t>New Commissioning Date</a:t>
            </a:r>
          </a:p>
        </p:txBody>
      </p:sp>
      <p:sp>
        <p:nvSpPr>
          <p:cNvPr id="137223" name="Line 7"/>
          <p:cNvSpPr>
            <a:spLocks noChangeShapeType="1"/>
          </p:cNvSpPr>
          <p:nvPr/>
        </p:nvSpPr>
        <p:spPr bwMode="auto">
          <a:xfrm flipV="1">
            <a:off x="6076950" y="5273675"/>
            <a:ext cx="1588" cy="411163"/>
          </a:xfrm>
          <a:prstGeom prst="line">
            <a:avLst/>
          </a:prstGeom>
          <a:noFill/>
          <a:ln w="28575">
            <a:solidFill>
              <a:srgbClr val="96969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24" name="Text Box 8"/>
          <p:cNvSpPr txBox="1">
            <a:spLocks noChangeArrowheads="1"/>
          </p:cNvSpPr>
          <p:nvPr/>
        </p:nvSpPr>
        <p:spPr bwMode="auto">
          <a:xfrm rot="5400000">
            <a:off x="5871369" y="4741069"/>
            <a:ext cx="9255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smtClean="0">
                <a:solidFill>
                  <a:srgbClr val="3366CC"/>
                </a:solidFill>
              </a:rPr>
              <a:t>Wider</a:t>
            </a:r>
          </a:p>
        </p:txBody>
      </p:sp>
      <p:sp>
        <p:nvSpPr>
          <p:cNvPr id="137225" name="Rectangle 9"/>
          <p:cNvSpPr>
            <a:spLocks noChangeArrowheads="1"/>
          </p:cNvSpPr>
          <p:nvPr/>
        </p:nvSpPr>
        <p:spPr bwMode="auto">
          <a:xfrm>
            <a:off x="1762125" y="5053013"/>
            <a:ext cx="469900" cy="168275"/>
          </a:xfrm>
          <a:prstGeom prst="rect">
            <a:avLst/>
          </a:prstGeom>
          <a:noFill/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26" name="Rectangle 10"/>
          <p:cNvSpPr>
            <a:spLocks noChangeArrowheads="1"/>
          </p:cNvSpPr>
          <p:nvPr/>
        </p:nvSpPr>
        <p:spPr bwMode="auto">
          <a:xfrm>
            <a:off x="2708275" y="4783138"/>
            <a:ext cx="469900" cy="434975"/>
          </a:xfrm>
          <a:prstGeom prst="rect">
            <a:avLst/>
          </a:prstGeom>
          <a:noFill/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27" name="Rectangle 11"/>
          <p:cNvSpPr>
            <a:spLocks noChangeArrowheads="1"/>
          </p:cNvSpPr>
          <p:nvPr/>
        </p:nvSpPr>
        <p:spPr bwMode="auto">
          <a:xfrm>
            <a:off x="2239963" y="4926013"/>
            <a:ext cx="469900" cy="295275"/>
          </a:xfrm>
          <a:prstGeom prst="rect">
            <a:avLst/>
          </a:prstGeom>
          <a:noFill/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28" name="Rectangle 12"/>
          <p:cNvSpPr>
            <a:spLocks noChangeArrowheads="1"/>
          </p:cNvSpPr>
          <p:nvPr/>
        </p:nvSpPr>
        <p:spPr bwMode="auto">
          <a:xfrm>
            <a:off x="3197225" y="4570413"/>
            <a:ext cx="450850" cy="4667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29" name="Rectangle 13"/>
          <p:cNvSpPr>
            <a:spLocks noChangeArrowheads="1"/>
          </p:cNvSpPr>
          <p:nvPr/>
        </p:nvSpPr>
        <p:spPr bwMode="auto">
          <a:xfrm>
            <a:off x="4619625" y="3937000"/>
            <a:ext cx="455613" cy="93821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30" name="Rectangle 14"/>
          <p:cNvSpPr>
            <a:spLocks noChangeArrowheads="1"/>
          </p:cNvSpPr>
          <p:nvPr/>
        </p:nvSpPr>
        <p:spPr bwMode="auto">
          <a:xfrm>
            <a:off x="5584825" y="2671763"/>
            <a:ext cx="493713" cy="181927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31" name="Rectangle 15"/>
          <p:cNvSpPr>
            <a:spLocks noChangeArrowheads="1"/>
          </p:cNvSpPr>
          <p:nvPr/>
        </p:nvSpPr>
        <p:spPr bwMode="auto">
          <a:xfrm>
            <a:off x="5083175" y="3295650"/>
            <a:ext cx="466725" cy="13763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32" name="Rectangle 16"/>
          <p:cNvSpPr>
            <a:spLocks noChangeArrowheads="1"/>
          </p:cNvSpPr>
          <p:nvPr/>
        </p:nvSpPr>
        <p:spPr bwMode="auto">
          <a:xfrm>
            <a:off x="3194050" y="5029200"/>
            <a:ext cx="455613" cy="1714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33" name="Rectangle 17"/>
          <p:cNvSpPr>
            <a:spLocks noChangeArrowheads="1"/>
          </p:cNvSpPr>
          <p:nvPr/>
        </p:nvSpPr>
        <p:spPr bwMode="auto">
          <a:xfrm>
            <a:off x="4606925" y="4867275"/>
            <a:ext cx="466725" cy="3333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34" name="Rectangle 18"/>
          <p:cNvSpPr>
            <a:spLocks noChangeArrowheads="1"/>
          </p:cNvSpPr>
          <p:nvPr/>
        </p:nvSpPr>
        <p:spPr bwMode="auto">
          <a:xfrm>
            <a:off x="5094288" y="4668838"/>
            <a:ext cx="455612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35" name="Rectangle 19"/>
          <p:cNvSpPr>
            <a:spLocks noChangeArrowheads="1"/>
          </p:cNvSpPr>
          <p:nvPr/>
        </p:nvSpPr>
        <p:spPr bwMode="auto">
          <a:xfrm>
            <a:off x="5584825" y="4414838"/>
            <a:ext cx="498475" cy="79533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36" name="Rectangle 20"/>
          <p:cNvSpPr>
            <a:spLocks noChangeArrowheads="1"/>
          </p:cNvSpPr>
          <p:nvPr/>
        </p:nvSpPr>
        <p:spPr bwMode="auto">
          <a:xfrm>
            <a:off x="5087938" y="3290888"/>
            <a:ext cx="463550" cy="1930400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75%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75%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</p:txBody>
      </p:sp>
      <p:sp>
        <p:nvSpPr>
          <p:cNvPr id="137237" name="Rectangle 21"/>
          <p:cNvSpPr>
            <a:spLocks noChangeArrowheads="1"/>
          </p:cNvSpPr>
          <p:nvPr/>
        </p:nvSpPr>
        <p:spPr bwMode="auto">
          <a:xfrm>
            <a:off x="4608513" y="3927475"/>
            <a:ext cx="473075" cy="1292225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50%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50%</a:t>
            </a:r>
          </a:p>
        </p:txBody>
      </p:sp>
      <p:sp>
        <p:nvSpPr>
          <p:cNvPr id="137238" name="Rectangle 22"/>
          <p:cNvSpPr>
            <a:spLocks noChangeArrowheads="1"/>
          </p:cNvSpPr>
          <p:nvPr/>
        </p:nvSpPr>
        <p:spPr bwMode="auto">
          <a:xfrm>
            <a:off x="5567363" y="2649538"/>
            <a:ext cx="514350" cy="2568575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100%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100%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</p:txBody>
      </p:sp>
      <p:sp>
        <p:nvSpPr>
          <p:cNvPr id="137239" name="Rectangle 23"/>
          <p:cNvSpPr>
            <a:spLocks noChangeArrowheads="1"/>
          </p:cNvSpPr>
          <p:nvPr/>
        </p:nvSpPr>
        <p:spPr bwMode="auto">
          <a:xfrm>
            <a:off x="3184525" y="4559300"/>
            <a:ext cx="473075" cy="654050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25%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25%</a:t>
            </a:r>
          </a:p>
        </p:txBody>
      </p:sp>
      <p:sp>
        <p:nvSpPr>
          <p:cNvPr id="137240" name="Text Box 24"/>
          <p:cNvSpPr txBox="1">
            <a:spLocks noChangeArrowheads="1"/>
          </p:cNvSpPr>
          <p:nvPr/>
        </p:nvSpPr>
        <p:spPr bwMode="auto">
          <a:xfrm rot="5400000">
            <a:off x="5353051" y="3422650"/>
            <a:ext cx="1955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smtClean="0">
                <a:solidFill>
                  <a:srgbClr val="3CCE28"/>
                </a:solidFill>
              </a:rPr>
              <a:t>Fixed Attributable</a:t>
            </a:r>
          </a:p>
        </p:txBody>
      </p:sp>
      <p:sp>
        <p:nvSpPr>
          <p:cNvPr id="137241" name="Rectangle 25"/>
          <p:cNvSpPr>
            <a:spLocks noChangeArrowheads="1"/>
          </p:cNvSpPr>
          <p:nvPr/>
        </p:nvSpPr>
        <p:spPr bwMode="auto">
          <a:xfrm>
            <a:off x="3668713" y="4570413"/>
            <a:ext cx="450850" cy="4667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42" name="Rectangle 26"/>
          <p:cNvSpPr>
            <a:spLocks noChangeArrowheads="1"/>
          </p:cNvSpPr>
          <p:nvPr/>
        </p:nvSpPr>
        <p:spPr bwMode="auto">
          <a:xfrm>
            <a:off x="3665538" y="5029200"/>
            <a:ext cx="455612" cy="1714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43" name="Rectangle 27"/>
          <p:cNvSpPr>
            <a:spLocks noChangeArrowheads="1"/>
          </p:cNvSpPr>
          <p:nvPr/>
        </p:nvSpPr>
        <p:spPr bwMode="auto">
          <a:xfrm>
            <a:off x="3656013" y="4559300"/>
            <a:ext cx="473075" cy="654050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25%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25%</a:t>
            </a:r>
          </a:p>
        </p:txBody>
      </p:sp>
      <p:sp>
        <p:nvSpPr>
          <p:cNvPr id="137244" name="Text Box 28"/>
          <p:cNvSpPr txBox="1">
            <a:spLocks noChangeArrowheads="1"/>
          </p:cNvSpPr>
          <p:nvPr/>
        </p:nvSpPr>
        <p:spPr bwMode="auto">
          <a:xfrm>
            <a:off x="2974975" y="3549650"/>
            <a:ext cx="862013" cy="112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000" b="1" smtClean="0">
                <a:solidFill>
                  <a:srgbClr val="FD2928"/>
                </a:solidFill>
                <a:sym typeface="Wingdings" pitchFamily="2" charset="2"/>
              </a:rPr>
              <a:t>Delay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000" b="1" smtClean="0">
              <a:solidFill>
                <a:srgbClr val="FD2928"/>
              </a:solidFill>
              <a:sym typeface="Wingdings" pitchFamily="2" charset="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800" b="1" smtClean="0">
                <a:solidFill>
                  <a:srgbClr val="FD2928"/>
                </a:solidFill>
                <a:sym typeface="Wingdings" pitchFamily="2" charset="2"/>
              </a:rPr>
              <a:t></a:t>
            </a:r>
          </a:p>
        </p:txBody>
      </p:sp>
      <p:sp>
        <p:nvSpPr>
          <p:cNvPr id="137245" name="Line 29"/>
          <p:cNvSpPr>
            <a:spLocks noChangeShapeType="1"/>
          </p:cNvSpPr>
          <p:nvPr/>
        </p:nvSpPr>
        <p:spPr bwMode="auto">
          <a:xfrm>
            <a:off x="3422650" y="3900488"/>
            <a:ext cx="1588" cy="411162"/>
          </a:xfrm>
          <a:prstGeom prst="line">
            <a:avLst/>
          </a:prstGeom>
          <a:noFill/>
          <a:ln w="28575">
            <a:solidFill>
              <a:srgbClr val="FD29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46" name="Text Box 30"/>
          <p:cNvSpPr txBox="1">
            <a:spLocks noChangeArrowheads="1"/>
          </p:cNvSpPr>
          <p:nvPr/>
        </p:nvSpPr>
        <p:spPr bwMode="auto">
          <a:xfrm>
            <a:off x="4067175" y="5721350"/>
            <a:ext cx="21431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smtClean="0">
                <a:solidFill>
                  <a:srgbClr val="000000"/>
                </a:solidFill>
              </a:rPr>
              <a:t>Commissioning Date</a:t>
            </a:r>
          </a:p>
        </p:txBody>
      </p:sp>
      <p:sp>
        <p:nvSpPr>
          <p:cNvPr id="137247" name="Line 31"/>
          <p:cNvSpPr>
            <a:spLocks noChangeShapeType="1"/>
          </p:cNvSpPr>
          <p:nvPr/>
        </p:nvSpPr>
        <p:spPr bwMode="auto">
          <a:xfrm flipV="1">
            <a:off x="5138738" y="5272088"/>
            <a:ext cx="1587" cy="411162"/>
          </a:xfrm>
          <a:prstGeom prst="line">
            <a:avLst/>
          </a:prstGeom>
          <a:noFill/>
          <a:ln w="28575">
            <a:solidFill>
              <a:srgbClr val="96969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48" name="Text Box 32"/>
          <p:cNvSpPr txBox="1">
            <a:spLocks noChangeArrowheads="1"/>
          </p:cNvSpPr>
          <p:nvPr/>
        </p:nvSpPr>
        <p:spPr bwMode="auto">
          <a:xfrm>
            <a:off x="2546350" y="5716588"/>
            <a:ext cx="12588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smtClean="0">
                <a:solidFill>
                  <a:srgbClr val="000000"/>
                </a:solidFill>
              </a:rPr>
              <a:t>Trigger Date</a:t>
            </a:r>
          </a:p>
        </p:txBody>
      </p:sp>
      <p:sp>
        <p:nvSpPr>
          <p:cNvPr id="137249" name="Line 33"/>
          <p:cNvSpPr>
            <a:spLocks noChangeShapeType="1"/>
          </p:cNvSpPr>
          <p:nvPr/>
        </p:nvSpPr>
        <p:spPr bwMode="auto">
          <a:xfrm flipV="1">
            <a:off x="3178175" y="5248275"/>
            <a:ext cx="1588" cy="411163"/>
          </a:xfrm>
          <a:prstGeom prst="line">
            <a:avLst/>
          </a:prstGeom>
          <a:noFill/>
          <a:ln w="28575">
            <a:solidFill>
              <a:srgbClr val="96969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50" name="Text Box 34"/>
          <p:cNvSpPr txBox="1">
            <a:spLocks noChangeArrowheads="1"/>
          </p:cNvSpPr>
          <p:nvPr/>
        </p:nvSpPr>
        <p:spPr bwMode="auto">
          <a:xfrm>
            <a:off x="768299" y="1761480"/>
            <a:ext cx="17780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400" b="1" dirty="0" smtClean="0">
                <a:solidFill>
                  <a:srgbClr val="000000"/>
                </a:solidFill>
              </a:rPr>
              <a:t>User Delay</a:t>
            </a:r>
          </a:p>
        </p:txBody>
      </p:sp>
      <p:sp>
        <p:nvSpPr>
          <p:cNvPr id="137251" name="Rectangle 35"/>
          <p:cNvSpPr>
            <a:spLocks noChangeArrowheads="1"/>
          </p:cNvSpPr>
          <p:nvPr/>
        </p:nvSpPr>
        <p:spPr bwMode="auto">
          <a:xfrm>
            <a:off x="4140200" y="4570413"/>
            <a:ext cx="450850" cy="4667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52" name="Rectangle 36"/>
          <p:cNvSpPr>
            <a:spLocks noChangeArrowheads="1"/>
          </p:cNvSpPr>
          <p:nvPr/>
        </p:nvSpPr>
        <p:spPr bwMode="auto">
          <a:xfrm>
            <a:off x="4137025" y="5029200"/>
            <a:ext cx="455613" cy="1714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53" name="Rectangle 37"/>
          <p:cNvSpPr>
            <a:spLocks noChangeArrowheads="1"/>
          </p:cNvSpPr>
          <p:nvPr/>
        </p:nvSpPr>
        <p:spPr bwMode="auto">
          <a:xfrm>
            <a:off x="4127500" y="4559300"/>
            <a:ext cx="473075" cy="654050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25%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25%</a:t>
            </a:r>
          </a:p>
        </p:txBody>
      </p:sp>
      <p:sp>
        <p:nvSpPr>
          <p:cNvPr id="39" name="Line 4"/>
          <p:cNvSpPr>
            <a:spLocks noChangeShapeType="1"/>
          </p:cNvSpPr>
          <p:nvPr/>
        </p:nvSpPr>
        <p:spPr bwMode="auto">
          <a:xfrm flipV="1">
            <a:off x="6083300" y="1992309"/>
            <a:ext cx="1587" cy="32305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5792787" y="1874834"/>
            <a:ext cx="198438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800" dirty="0" smtClean="0">
                <a:solidFill>
                  <a:srgbClr val="000000"/>
                </a:solidFill>
              </a:rPr>
              <a:t>£</a:t>
            </a:r>
          </a:p>
        </p:txBody>
      </p:sp>
    </p:spTree>
    <p:extLst>
      <p:ext uri="{BB962C8B-B14F-4D97-AF65-F5344CB8AC3E}">
        <p14:creationId xmlns:p14="http://schemas.microsoft.com/office/powerpoint/2010/main" val="358091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7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37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37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37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37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7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37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3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37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3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37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137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37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37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37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37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37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37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 animBg="1"/>
      <p:bldP spid="137221" grpId="0"/>
      <p:bldP spid="137222" grpId="0"/>
      <p:bldP spid="137223" grpId="0" animBg="1"/>
      <p:bldP spid="137229" grpId="0" animBg="1"/>
      <p:bldP spid="137230" grpId="0" animBg="1"/>
      <p:bldP spid="137231" grpId="0" animBg="1"/>
      <p:bldP spid="137233" grpId="0" animBg="1"/>
      <p:bldP spid="137234" grpId="0" animBg="1"/>
      <p:bldP spid="137235" grpId="0" animBg="1"/>
      <p:bldP spid="137238" grpId="0" animBg="1"/>
      <p:bldP spid="137241" grpId="0" animBg="1"/>
      <p:bldP spid="137242" grpId="0" animBg="1"/>
      <p:bldP spid="137244" grpId="0"/>
      <p:bldP spid="137245" grpId="0" animBg="1"/>
      <p:bldP spid="137246" grpId="0"/>
      <p:bldP spid="137247" grpId="0" animBg="1"/>
      <p:bldP spid="137251" grpId="0" animBg="1"/>
      <p:bldP spid="137252" grpId="0" animBg="1"/>
      <p:bldP spid="39" grpId="0" animBg="1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Pre-Commissioning Delays</a:t>
            </a:r>
            <a:endParaRPr lang="en-GB" dirty="0"/>
          </a:p>
        </p:txBody>
      </p:sp>
      <p:sp>
        <p:nvSpPr>
          <p:cNvPr id="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8B0E2-CAEA-400E-95D8-3F0B7565772E}" type="slidenum">
              <a:rPr lang="en-US"/>
              <a:pPr/>
              <a:t>7</a:t>
            </a:fld>
            <a:endParaRPr lang="en-US"/>
          </a:p>
        </p:txBody>
      </p:sp>
      <p:sp>
        <p:nvSpPr>
          <p:cNvPr id="137219" name="Line 3"/>
          <p:cNvSpPr>
            <a:spLocks noChangeShapeType="1"/>
          </p:cNvSpPr>
          <p:nvPr/>
        </p:nvSpPr>
        <p:spPr bwMode="auto">
          <a:xfrm flipV="1">
            <a:off x="1598613" y="5219700"/>
            <a:ext cx="3556000" cy="31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20" name="Line 4"/>
          <p:cNvSpPr>
            <a:spLocks noChangeShapeType="1"/>
          </p:cNvSpPr>
          <p:nvPr/>
        </p:nvSpPr>
        <p:spPr bwMode="auto">
          <a:xfrm flipV="1">
            <a:off x="5087938" y="1992313"/>
            <a:ext cx="1587" cy="32305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4797425" y="1874838"/>
            <a:ext cx="198438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800" dirty="0" smtClean="0">
                <a:solidFill>
                  <a:srgbClr val="000000"/>
                </a:solidFill>
              </a:rPr>
              <a:t>£</a:t>
            </a: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5005388" y="5722938"/>
            <a:ext cx="21431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smtClean="0">
                <a:solidFill>
                  <a:srgbClr val="000000"/>
                </a:solidFill>
              </a:rPr>
              <a:t>New Commissioning Date</a:t>
            </a:r>
          </a:p>
        </p:txBody>
      </p:sp>
      <p:sp>
        <p:nvSpPr>
          <p:cNvPr id="137223" name="Line 7"/>
          <p:cNvSpPr>
            <a:spLocks noChangeShapeType="1"/>
          </p:cNvSpPr>
          <p:nvPr/>
        </p:nvSpPr>
        <p:spPr bwMode="auto">
          <a:xfrm flipV="1">
            <a:off x="6076950" y="5273675"/>
            <a:ext cx="1588" cy="411163"/>
          </a:xfrm>
          <a:prstGeom prst="line">
            <a:avLst/>
          </a:prstGeom>
          <a:noFill/>
          <a:ln w="28575">
            <a:solidFill>
              <a:srgbClr val="96969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24" name="Text Box 8"/>
          <p:cNvSpPr txBox="1">
            <a:spLocks noChangeArrowheads="1"/>
          </p:cNvSpPr>
          <p:nvPr/>
        </p:nvSpPr>
        <p:spPr bwMode="auto">
          <a:xfrm rot="5400000">
            <a:off x="5871369" y="4741069"/>
            <a:ext cx="9255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smtClean="0">
                <a:solidFill>
                  <a:srgbClr val="3366CC"/>
                </a:solidFill>
              </a:rPr>
              <a:t>Wider</a:t>
            </a:r>
          </a:p>
        </p:txBody>
      </p:sp>
      <p:sp>
        <p:nvSpPr>
          <p:cNvPr id="137225" name="Rectangle 9"/>
          <p:cNvSpPr>
            <a:spLocks noChangeArrowheads="1"/>
          </p:cNvSpPr>
          <p:nvPr/>
        </p:nvSpPr>
        <p:spPr bwMode="auto">
          <a:xfrm>
            <a:off x="1762125" y="5053013"/>
            <a:ext cx="469900" cy="168275"/>
          </a:xfrm>
          <a:prstGeom prst="rect">
            <a:avLst/>
          </a:prstGeom>
          <a:noFill/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26" name="Rectangle 10"/>
          <p:cNvSpPr>
            <a:spLocks noChangeArrowheads="1"/>
          </p:cNvSpPr>
          <p:nvPr/>
        </p:nvSpPr>
        <p:spPr bwMode="auto">
          <a:xfrm>
            <a:off x="2708275" y="4775201"/>
            <a:ext cx="469900" cy="427038"/>
          </a:xfrm>
          <a:prstGeom prst="rect">
            <a:avLst/>
          </a:prstGeom>
          <a:noFill/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100" b="1" dirty="0" smtClean="0">
                <a:solidFill>
                  <a:srgbClr val="000000"/>
                </a:solidFill>
              </a:rPr>
              <a:t>£3/MW</a:t>
            </a:r>
            <a:endParaRPr lang="en-GB" sz="2800" b="1" dirty="0" smtClean="0">
              <a:solidFill>
                <a:srgbClr val="000000"/>
              </a:solidFill>
            </a:endParaRPr>
          </a:p>
        </p:txBody>
      </p:sp>
      <p:sp>
        <p:nvSpPr>
          <p:cNvPr id="137227" name="Rectangle 11"/>
          <p:cNvSpPr>
            <a:spLocks noChangeArrowheads="1"/>
          </p:cNvSpPr>
          <p:nvPr/>
        </p:nvSpPr>
        <p:spPr bwMode="auto">
          <a:xfrm>
            <a:off x="2239963" y="4926013"/>
            <a:ext cx="469900" cy="295275"/>
          </a:xfrm>
          <a:prstGeom prst="rect">
            <a:avLst/>
          </a:prstGeom>
          <a:noFill/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28" name="Rectangle 12"/>
          <p:cNvSpPr>
            <a:spLocks noChangeArrowheads="1"/>
          </p:cNvSpPr>
          <p:nvPr/>
        </p:nvSpPr>
        <p:spPr bwMode="auto">
          <a:xfrm>
            <a:off x="3197225" y="4570413"/>
            <a:ext cx="450850" cy="4667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29" name="Rectangle 13"/>
          <p:cNvSpPr>
            <a:spLocks noChangeArrowheads="1"/>
          </p:cNvSpPr>
          <p:nvPr/>
        </p:nvSpPr>
        <p:spPr bwMode="auto">
          <a:xfrm>
            <a:off x="4619625" y="3937000"/>
            <a:ext cx="455613" cy="93821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30" name="Rectangle 14"/>
          <p:cNvSpPr>
            <a:spLocks noChangeArrowheads="1"/>
          </p:cNvSpPr>
          <p:nvPr/>
        </p:nvSpPr>
        <p:spPr bwMode="auto">
          <a:xfrm>
            <a:off x="5584825" y="2671763"/>
            <a:ext cx="493713" cy="181927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31" name="Rectangle 15"/>
          <p:cNvSpPr>
            <a:spLocks noChangeArrowheads="1"/>
          </p:cNvSpPr>
          <p:nvPr/>
        </p:nvSpPr>
        <p:spPr bwMode="auto">
          <a:xfrm>
            <a:off x="5083175" y="3295650"/>
            <a:ext cx="466725" cy="13763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32" name="Rectangle 16"/>
          <p:cNvSpPr>
            <a:spLocks noChangeArrowheads="1"/>
          </p:cNvSpPr>
          <p:nvPr/>
        </p:nvSpPr>
        <p:spPr bwMode="auto">
          <a:xfrm>
            <a:off x="3194050" y="5029200"/>
            <a:ext cx="455613" cy="1714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33" name="Rectangle 17"/>
          <p:cNvSpPr>
            <a:spLocks noChangeArrowheads="1"/>
          </p:cNvSpPr>
          <p:nvPr/>
        </p:nvSpPr>
        <p:spPr bwMode="auto">
          <a:xfrm>
            <a:off x="4606925" y="4867275"/>
            <a:ext cx="466725" cy="3333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34" name="Rectangle 18"/>
          <p:cNvSpPr>
            <a:spLocks noChangeArrowheads="1"/>
          </p:cNvSpPr>
          <p:nvPr/>
        </p:nvSpPr>
        <p:spPr bwMode="auto">
          <a:xfrm>
            <a:off x="5094288" y="4668838"/>
            <a:ext cx="455612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35" name="Rectangle 19"/>
          <p:cNvSpPr>
            <a:spLocks noChangeArrowheads="1"/>
          </p:cNvSpPr>
          <p:nvPr/>
        </p:nvSpPr>
        <p:spPr bwMode="auto">
          <a:xfrm>
            <a:off x="5584825" y="4414838"/>
            <a:ext cx="498475" cy="79533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36" name="Rectangle 20"/>
          <p:cNvSpPr>
            <a:spLocks noChangeArrowheads="1"/>
          </p:cNvSpPr>
          <p:nvPr/>
        </p:nvSpPr>
        <p:spPr bwMode="auto">
          <a:xfrm>
            <a:off x="5087938" y="3290888"/>
            <a:ext cx="463550" cy="1930400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75%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75%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</p:txBody>
      </p:sp>
      <p:sp>
        <p:nvSpPr>
          <p:cNvPr id="137237" name="Rectangle 21"/>
          <p:cNvSpPr>
            <a:spLocks noChangeArrowheads="1"/>
          </p:cNvSpPr>
          <p:nvPr/>
        </p:nvSpPr>
        <p:spPr bwMode="auto">
          <a:xfrm>
            <a:off x="4608513" y="3927475"/>
            <a:ext cx="473075" cy="1292225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50%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50%</a:t>
            </a:r>
          </a:p>
        </p:txBody>
      </p:sp>
      <p:sp>
        <p:nvSpPr>
          <p:cNvPr id="137238" name="Rectangle 22"/>
          <p:cNvSpPr>
            <a:spLocks noChangeArrowheads="1"/>
          </p:cNvSpPr>
          <p:nvPr/>
        </p:nvSpPr>
        <p:spPr bwMode="auto">
          <a:xfrm>
            <a:off x="5567363" y="2649538"/>
            <a:ext cx="514350" cy="2568575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100%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100%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</p:txBody>
      </p:sp>
      <p:sp>
        <p:nvSpPr>
          <p:cNvPr id="137239" name="Rectangle 23"/>
          <p:cNvSpPr>
            <a:spLocks noChangeArrowheads="1"/>
          </p:cNvSpPr>
          <p:nvPr/>
        </p:nvSpPr>
        <p:spPr bwMode="auto">
          <a:xfrm>
            <a:off x="3184525" y="4559300"/>
            <a:ext cx="473075" cy="654050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25%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25%</a:t>
            </a:r>
          </a:p>
        </p:txBody>
      </p:sp>
      <p:sp>
        <p:nvSpPr>
          <p:cNvPr id="137240" name="Text Box 24"/>
          <p:cNvSpPr txBox="1">
            <a:spLocks noChangeArrowheads="1"/>
          </p:cNvSpPr>
          <p:nvPr/>
        </p:nvSpPr>
        <p:spPr bwMode="auto">
          <a:xfrm rot="5400000">
            <a:off x="5353051" y="3422650"/>
            <a:ext cx="1955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smtClean="0">
                <a:solidFill>
                  <a:srgbClr val="3CCE28"/>
                </a:solidFill>
              </a:rPr>
              <a:t>Fixed Attributable</a:t>
            </a:r>
          </a:p>
        </p:txBody>
      </p:sp>
      <p:sp>
        <p:nvSpPr>
          <p:cNvPr id="137244" name="Text Box 28"/>
          <p:cNvSpPr txBox="1">
            <a:spLocks noChangeArrowheads="1"/>
          </p:cNvSpPr>
          <p:nvPr/>
        </p:nvSpPr>
        <p:spPr bwMode="auto">
          <a:xfrm>
            <a:off x="2974975" y="3549650"/>
            <a:ext cx="862013" cy="112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000" b="1" smtClean="0">
                <a:solidFill>
                  <a:srgbClr val="FD2928"/>
                </a:solidFill>
                <a:sym typeface="Wingdings" pitchFamily="2" charset="2"/>
              </a:rPr>
              <a:t>Delay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000" b="1" smtClean="0">
              <a:solidFill>
                <a:srgbClr val="FD2928"/>
              </a:solidFill>
              <a:sym typeface="Wingdings" pitchFamily="2" charset="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800" b="1" smtClean="0">
                <a:solidFill>
                  <a:srgbClr val="FD2928"/>
                </a:solidFill>
                <a:sym typeface="Wingdings" pitchFamily="2" charset="2"/>
              </a:rPr>
              <a:t></a:t>
            </a:r>
          </a:p>
        </p:txBody>
      </p:sp>
      <p:sp>
        <p:nvSpPr>
          <p:cNvPr id="137245" name="Line 29"/>
          <p:cNvSpPr>
            <a:spLocks noChangeShapeType="1"/>
          </p:cNvSpPr>
          <p:nvPr/>
        </p:nvSpPr>
        <p:spPr bwMode="auto">
          <a:xfrm>
            <a:off x="3422650" y="3900488"/>
            <a:ext cx="1588" cy="411162"/>
          </a:xfrm>
          <a:prstGeom prst="line">
            <a:avLst/>
          </a:prstGeom>
          <a:noFill/>
          <a:ln w="28575">
            <a:solidFill>
              <a:srgbClr val="FD29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46" name="Text Box 30"/>
          <p:cNvSpPr txBox="1">
            <a:spLocks noChangeArrowheads="1"/>
          </p:cNvSpPr>
          <p:nvPr/>
        </p:nvSpPr>
        <p:spPr bwMode="auto">
          <a:xfrm>
            <a:off x="4067175" y="5721350"/>
            <a:ext cx="21431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smtClean="0">
                <a:solidFill>
                  <a:srgbClr val="000000"/>
                </a:solidFill>
              </a:rPr>
              <a:t>Commissioning Date</a:t>
            </a:r>
          </a:p>
        </p:txBody>
      </p:sp>
      <p:sp>
        <p:nvSpPr>
          <p:cNvPr id="137247" name="Line 31"/>
          <p:cNvSpPr>
            <a:spLocks noChangeShapeType="1"/>
          </p:cNvSpPr>
          <p:nvPr/>
        </p:nvSpPr>
        <p:spPr bwMode="auto">
          <a:xfrm flipV="1">
            <a:off x="5138738" y="5272088"/>
            <a:ext cx="1587" cy="411162"/>
          </a:xfrm>
          <a:prstGeom prst="line">
            <a:avLst/>
          </a:prstGeom>
          <a:noFill/>
          <a:ln w="28575">
            <a:solidFill>
              <a:srgbClr val="96969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48" name="Text Box 32"/>
          <p:cNvSpPr txBox="1">
            <a:spLocks noChangeArrowheads="1"/>
          </p:cNvSpPr>
          <p:nvPr/>
        </p:nvSpPr>
        <p:spPr bwMode="auto">
          <a:xfrm>
            <a:off x="2546350" y="5716588"/>
            <a:ext cx="12588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dirty="0" smtClean="0">
                <a:solidFill>
                  <a:srgbClr val="000000"/>
                </a:solidFill>
              </a:rPr>
              <a:t>Trigger Date</a:t>
            </a:r>
          </a:p>
        </p:txBody>
      </p:sp>
      <p:sp>
        <p:nvSpPr>
          <p:cNvPr id="137249" name="Line 33"/>
          <p:cNvSpPr>
            <a:spLocks noChangeShapeType="1"/>
          </p:cNvSpPr>
          <p:nvPr/>
        </p:nvSpPr>
        <p:spPr bwMode="auto">
          <a:xfrm flipV="1">
            <a:off x="3178175" y="5248275"/>
            <a:ext cx="1588" cy="411163"/>
          </a:xfrm>
          <a:prstGeom prst="line">
            <a:avLst/>
          </a:prstGeom>
          <a:noFill/>
          <a:ln w="28575">
            <a:solidFill>
              <a:srgbClr val="96969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50" name="Text Box 34"/>
          <p:cNvSpPr txBox="1">
            <a:spLocks noChangeArrowheads="1"/>
          </p:cNvSpPr>
          <p:nvPr/>
        </p:nvSpPr>
        <p:spPr bwMode="auto">
          <a:xfrm>
            <a:off x="768299" y="1761480"/>
            <a:ext cx="15127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400" b="1" dirty="0" smtClean="0">
                <a:solidFill>
                  <a:srgbClr val="000000"/>
                </a:solidFill>
              </a:rPr>
              <a:t>TO Delay</a:t>
            </a:r>
          </a:p>
        </p:txBody>
      </p:sp>
      <p:sp>
        <p:nvSpPr>
          <p:cNvPr id="137251" name="Rectangle 35"/>
          <p:cNvSpPr>
            <a:spLocks noChangeArrowheads="1"/>
          </p:cNvSpPr>
          <p:nvPr/>
        </p:nvSpPr>
        <p:spPr bwMode="auto">
          <a:xfrm>
            <a:off x="4140200" y="4570413"/>
            <a:ext cx="450850" cy="4667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52" name="Rectangle 36"/>
          <p:cNvSpPr>
            <a:spLocks noChangeArrowheads="1"/>
          </p:cNvSpPr>
          <p:nvPr/>
        </p:nvSpPr>
        <p:spPr bwMode="auto">
          <a:xfrm>
            <a:off x="4137025" y="5029200"/>
            <a:ext cx="455613" cy="1714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137253" name="Rectangle 37"/>
          <p:cNvSpPr>
            <a:spLocks noChangeArrowheads="1"/>
          </p:cNvSpPr>
          <p:nvPr/>
        </p:nvSpPr>
        <p:spPr bwMode="auto">
          <a:xfrm>
            <a:off x="4127500" y="4559300"/>
            <a:ext cx="473075" cy="654050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4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25%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smtClean="0">
                <a:solidFill>
                  <a:srgbClr val="000000"/>
                </a:solidFill>
              </a:rPr>
              <a:t>25%</a:t>
            </a:r>
          </a:p>
        </p:txBody>
      </p:sp>
      <p:sp>
        <p:nvSpPr>
          <p:cNvPr id="40" name="Rectangle 10"/>
          <p:cNvSpPr>
            <a:spLocks noChangeArrowheads="1"/>
          </p:cNvSpPr>
          <p:nvPr/>
        </p:nvSpPr>
        <p:spPr bwMode="auto">
          <a:xfrm>
            <a:off x="3657600" y="4774069"/>
            <a:ext cx="469900" cy="427038"/>
          </a:xfrm>
          <a:prstGeom prst="rect">
            <a:avLst/>
          </a:prstGeom>
          <a:noFill/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100" b="1" dirty="0" smtClean="0">
                <a:solidFill>
                  <a:srgbClr val="000000"/>
                </a:solidFill>
              </a:rPr>
              <a:t>£3/MW</a:t>
            </a:r>
            <a:endParaRPr lang="en-GB" sz="2800" b="1" dirty="0" smtClean="0">
              <a:solidFill>
                <a:srgbClr val="000000"/>
              </a:solidFill>
            </a:endParaRPr>
          </a:p>
        </p:txBody>
      </p:sp>
      <p:sp>
        <p:nvSpPr>
          <p:cNvPr id="41" name="Text Box 32"/>
          <p:cNvSpPr txBox="1">
            <a:spLocks noChangeArrowheads="1"/>
          </p:cNvSpPr>
          <p:nvPr/>
        </p:nvSpPr>
        <p:spPr bwMode="auto">
          <a:xfrm>
            <a:off x="3505902" y="5707742"/>
            <a:ext cx="125888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dirty="0" smtClean="0">
                <a:solidFill>
                  <a:srgbClr val="000000"/>
                </a:solidFill>
              </a:rPr>
              <a:t>New Trigger Date</a:t>
            </a:r>
          </a:p>
        </p:txBody>
      </p:sp>
      <p:sp>
        <p:nvSpPr>
          <p:cNvPr id="42" name="Line 33"/>
          <p:cNvSpPr>
            <a:spLocks noChangeShapeType="1"/>
          </p:cNvSpPr>
          <p:nvPr/>
        </p:nvSpPr>
        <p:spPr bwMode="auto">
          <a:xfrm flipV="1">
            <a:off x="4137727" y="5239429"/>
            <a:ext cx="1588" cy="411163"/>
          </a:xfrm>
          <a:prstGeom prst="line">
            <a:avLst/>
          </a:prstGeom>
          <a:noFill/>
          <a:ln w="28575">
            <a:solidFill>
              <a:srgbClr val="96969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43" name="Line 4"/>
          <p:cNvSpPr>
            <a:spLocks noChangeShapeType="1"/>
          </p:cNvSpPr>
          <p:nvPr/>
        </p:nvSpPr>
        <p:spPr bwMode="auto">
          <a:xfrm flipV="1">
            <a:off x="6097814" y="1992312"/>
            <a:ext cx="1587" cy="32305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5807301" y="1874837"/>
            <a:ext cx="198438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651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800" dirty="0" smtClean="0">
                <a:solidFill>
                  <a:srgbClr val="000000"/>
                </a:solidFill>
              </a:rPr>
              <a:t>£</a:t>
            </a:r>
          </a:p>
        </p:txBody>
      </p:sp>
    </p:spTree>
    <p:extLst>
      <p:ext uri="{BB962C8B-B14F-4D97-AF65-F5344CB8AC3E}">
        <p14:creationId xmlns:p14="http://schemas.microsoft.com/office/powerpoint/2010/main" val="180046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7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37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37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7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37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37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37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37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37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13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37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3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37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37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37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37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137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 animBg="1"/>
      <p:bldP spid="137221" grpId="0"/>
      <p:bldP spid="137222" grpId="0"/>
      <p:bldP spid="137223" grpId="0" animBg="1"/>
      <p:bldP spid="137229" grpId="0" animBg="1"/>
      <p:bldP spid="137230" grpId="0" animBg="1"/>
      <p:bldP spid="137231" grpId="0" animBg="1"/>
      <p:bldP spid="137233" grpId="0" animBg="1"/>
      <p:bldP spid="137234" grpId="0" animBg="1"/>
      <p:bldP spid="137235" grpId="0" animBg="1"/>
      <p:bldP spid="137238" grpId="0" animBg="1"/>
      <p:bldP spid="137244" grpId="0"/>
      <p:bldP spid="137245" grpId="0" animBg="1"/>
      <p:bldP spid="137246" grpId="0"/>
      <p:bldP spid="137247" grpId="0" animBg="1"/>
      <p:bldP spid="137248" grpId="0"/>
      <p:bldP spid="137249" grpId="0" animBg="1"/>
      <p:bldP spid="137251" grpId="0" animBg="1"/>
      <p:bldP spid="137252" grpId="0" animBg="1"/>
      <p:bldP spid="40" grpId="0" animBg="1"/>
      <p:bldP spid="41" grpId="0"/>
      <p:bldP spid="42" grpId="0" animBg="1"/>
      <p:bldP spid="43" grpId="0" animBg="1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Fixed Approach - Capping</a:t>
            </a:r>
            <a:endParaRPr lang="en-GB" dirty="0"/>
          </a:p>
        </p:txBody>
      </p:sp>
      <p:sp>
        <p:nvSpPr>
          <p:cNvPr id="140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For users on the Fixed approach, the generic pre-Trigger Date liability </a:t>
            </a:r>
            <a:r>
              <a:rPr lang="en-GB" dirty="0" smtClean="0"/>
              <a:t>is capped </a:t>
            </a:r>
            <a:r>
              <a:rPr lang="en-GB" dirty="0"/>
              <a:t>at the first Cancellation Charge Profile year (i.e. 25</a:t>
            </a:r>
            <a:r>
              <a:rPr lang="en-GB" dirty="0" smtClean="0"/>
              <a:t>% of Wider + Attributable)</a:t>
            </a:r>
            <a:endParaRPr lang="en-GB" dirty="0"/>
          </a:p>
          <a:p>
            <a:endParaRPr lang="en-GB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2E4DB-6910-4C80-AB4D-5965432AB435}" type="slidenum">
              <a:rPr lang="en-US"/>
              <a:pPr/>
              <a:t>8</a:t>
            </a:fld>
            <a:endParaRPr lang="en-US"/>
          </a:p>
        </p:txBody>
      </p:sp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0" y="2781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140293" name="Rectangle 5"/>
          <p:cNvSpPr>
            <a:spLocks noChangeArrowheads="1"/>
          </p:cNvSpPr>
          <p:nvPr/>
        </p:nvSpPr>
        <p:spPr bwMode="auto">
          <a:xfrm>
            <a:off x="0" y="2781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pic>
        <p:nvPicPr>
          <p:cNvPr id="1402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025" y="3460069"/>
            <a:ext cx="2979738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0295" name="Rectangle 7"/>
          <p:cNvSpPr>
            <a:spLocks noChangeArrowheads="1"/>
          </p:cNvSpPr>
          <p:nvPr/>
        </p:nvSpPr>
        <p:spPr bwMode="auto">
          <a:xfrm>
            <a:off x="3894138" y="5595256"/>
            <a:ext cx="412750" cy="541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140296" name="Rectangle 8"/>
          <p:cNvSpPr>
            <a:spLocks noChangeArrowheads="1"/>
          </p:cNvSpPr>
          <p:nvPr/>
        </p:nvSpPr>
        <p:spPr bwMode="auto">
          <a:xfrm>
            <a:off x="3490913" y="5595256"/>
            <a:ext cx="393700" cy="54133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 dirty="0">
              <a:solidFill>
                <a:srgbClr val="0079C1"/>
              </a:solidFill>
            </a:endParaRPr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3087688" y="5703206"/>
            <a:ext cx="403225" cy="43338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140298" name="Text Box 10"/>
          <p:cNvSpPr txBox="1">
            <a:spLocks noChangeArrowheads="1"/>
          </p:cNvSpPr>
          <p:nvPr/>
        </p:nvSpPr>
        <p:spPr bwMode="auto">
          <a:xfrm>
            <a:off x="3051175" y="5654673"/>
            <a:ext cx="455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GB" sz="1200" b="1">
                <a:solidFill>
                  <a:srgbClr val="000000"/>
                </a:solidFill>
              </a:rPr>
              <a:t>£1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GB" sz="1200" b="1">
                <a:solidFill>
                  <a:srgbClr val="000000"/>
                </a:solidFill>
              </a:rPr>
              <a:t>/kW</a:t>
            </a:r>
          </a:p>
        </p:txBody>
      </p:sp>
      <p:sp>
        <p:nvSpPr>
          <p:cNvPr id="140299" name="Text Box 11"/>
          <p:cNvSpPr txBox="1">
            <a:spLocks noChangeArrowheads="1"/>
          </p:cNvSpPr>
          <p:nvPr/>
        </p:nvSpPr>
        <p:spPr bwMode="auto">
          <a:xfrm>
            <a:off x="3443288" y="5620887"/>
            <a:ext cx="4556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GB" sz="1200" b="1" dirty="0">
                <a:solidFill>
                  <a:srgbClr val="000000"/>
                </a:solidFill>
              </a:rPr>
              <a:t>£</a:t>
            </a:r>
            <a:r>
              <a:rPr lang="en-GB" sz="1200" b="1" dirty="0" smtClean="0">
                <a:solidFill>
                  <a:srgbClr val="000000"/>
                </a:solidFill>
              </a:rPr>
              <a:t>2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GB" sz="1200" b="1" dirty="0" smtClean="0">
                <a:solidFill>
                  <a:srgbClr val="000000"/>
                </a:solidFill>
              </a:rPr>
              <a:t>/kW</a:t>
            </a:r>
            <a:endParaRPr lang="en-GB" sz="1200" b="1" dirty="0">
              <a:solidFill>
                <a:srgbClr val="000000"/>
              </a:solidFill>
            </a:endParaRPr>
          </a:p>
        </p:txBody>
      </p:sp>
      <p:sp>
        <p:nvSpPr>
          <p:cNvPr id="140300" name="Text Box 12"/>
          <p:cNvSpPr txBox="1">
            <a:spLocks noChangeArrowheads="1"/>
          </p:cNvSpPr>
          <p:nvPr/>
        </p:nvSpPr>
        <p:spPr bwMode="auto">
          <a:xfrm>
            <a:off x="3867150" y="5606369"/>
            <a:ext cx="455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GB" sz="1200" b="1" dirty="0">
                <a:solidFill>
                  <a:srgbClr val="000000"/>
                </a:solidFill>
              </a:rPr>
              <a:t>£3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GB" sz="1200" b="1" dirty="0">
                <a:solidFill>
                  <a:srgbClr val="000000"/>
                </a:solidFill>
              </a:rPr>
              <a:t>/kW</a:t>
            </a:r>
          </a:p>
        </p:txBody>
      </p:sp>
      <p:sp>
        <p:nvSpPr>
          <p:cNvPr id="140301" name="Text Box 13"/>
          <p:cNvSpPr txBox="1">
            <a:spLocks noChangeArrowheads="1"/>
          </p:cNvSpPr>
          <p:nvPr/>
        </p:nvSpPr>
        <p:spPr bwMode="auto">
          <a:xfrm>
            <a:off x="3289300" y="3863294"/>
            <a:ext cx="12604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GB" sz="1600" b="1" dirty="0">
                <a:solidFill>
                  <a:srgbClr val="FF7800"/>
                </a:solidFill>
              </a:rPr>
              <a:t>Capped at 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GB" sz="1600" b="1" dirty="0">
                <a:solidFill>
                  <a:srgbClr val="FF7800"/>
                </a:solidFill>
              </a:rPr>
              <a:t>Y-3 liability</a:t>
            </a:r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3884613" y="5034869"/>
            <a:ext cx="412750" cy="560387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3492713" y="5315062"/>
            <a:ext cx="391900" cy="280190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GB" sz="2400" b="1">
              <a:solidFill>
                <a:srgbClr val="0079C1"/>
              </a:solidFill>
            </a:endParaRPr>
          </a:p>
        </p:txBody>
      </p:sp>
      <p:sp>
        <p:nvSpPr>
          <p:cNvPr id="2" name="Right Brace 1"/>
          <p:cNvSpPr/>
          <p:nvPr/>
        </p:nvSpPr>
        <p:spPr bwMode="auto">
          <a:xfrm rot="16200000">
            <a:off x="3649210" y="4314485"/>
            <a:ext cx="489857" cy="905102"/>
          </a:xfrm>
          <a:prstGeom prst="rightBrace">
            <a:avLst/>
          </a:prstGeom>
          <a:noFill/>
          <a:ln w="19050" cap="flat" cmpd="sng" algn="ctr">
            <a:solidFill>
              <a:srgbClr val="EC8D0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b="1" smtClean="0">
              <a:solidFill>
                <a:srgbClr val="0079C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1977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Pre-Commissioning Example</a:t>
            </a:r>
          </a:p>
        </p:txBody>
      </p:sp>
      <p:sp>
        <p:nvSpPr>
          <p:cNvPr id="38093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714875" y="1552575"/>
            <a:ext cx="4181475" cy="45815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200" dirty="0"/>
              <a:t>A 100MW generator connecting to a non-MITS substation</a:t>
            </a:r>
          </a:p>
          <a:p>
            <a:pPr>
              <a:lnSpc>
                <a:spcPct val="90000"/>
              </a:lnSpc>
            </a:pPr>
            <a:r>
              <a:rPr lang="en-GB" sz="2200" dirty="0"/>
              <a:t>Attributable works = </a:t>
            </a:r>
            <a:r>
              <a:rPr lang="en-GB" sz="2200" b="1" dirty="0">
                <a:solidFill>
                  <a:srgbClr val="0066FF"/>
                </a:solidFill>
              </a:rPr>
              <a:t>£</a:t>
            </a:r>
            <a:r>
              <a:rPr lang="en-GB" sz="2200" b="1" dirty="0" smtClean="0">
                <a:solidFill>
                  <a:srgbClr val="0066FF"/>
                </a:solidFill>
              </a:rPr>
              <a:t>18M</a:t>
            </a:r>
            <a:endParaRPr lang="en-GB" sz="2200" b="1" dirty="0">
              <a:solidFill>
                <a:srgbClr val="0066FF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2200" dirty="0"/>
              <a:t>Wider liability </a:t>
            </a:r>
            <a:r>
              <a:rPr lang="en-GB" sz="2200" dirty="0" smtClean="0"/>
              <a:t>(</a:t>
            </a:r>
            <a:r>
              <a:rPr lang="en-GB" sz="2200" dirty="0" smtClean="0"/>
              <a:t>£5k/MW*100/MW</a:t>
            </a:r>
            <a:r>
              <a:rPr lang="en-GB" sz="2200" dirty="0"/>
              <a:t>) = </a:t>
            </a:r>
            <a:r>
              <a:rPr lang="en-GB" sz="2200" b="1" dirty="0">
                <a:solidFill>
                  <a:schemeClr val="accent1"/>
                </a:solidFill>
              </a:rPr>
              <a:t>£0.5M</a:t>
            </a:r>
          </a:p>
          <a:p>
            <a:pPr>
              <a:lnSpc>
                <a:spcPct val="90000"/>
              </a:lnSpc>
            </a:pPr>
            <a:r>
              <a:rPr lang="en-GB" sz="2200" dirty="0"/>
              <a:t>Total liability </a:t>
            </a:r>
            <a:r>
              <a:rPr lang="en-GB" sz="2200" dirty="0" smtClean="0"/>
              <a:t>dependent upon timing = </a:t>
            </a:r>
            <a:r>
              <a:rPr lang="en-GB" sz="2200" b="1" dirty="0" smtClean="0"/>
              <a:t>£18.5M in year 4</a:t>
            </a:r>
            <a:endParaRPr lang="en-GB" sz="2200" b="1" dirty="0"/>
          </a:p>
          <a:p>
            <a:pPr>
              <a:lnSpc>
                <a:spcPct val="90000"/>
              </a:lnSpc>
            </a:pPr>
            <a:endParaRPr lang="en-GB" sz="2200" b="1" dirty="0"/>
          </a:p>
          <a:p>
            <a:pPr>
              <a:lnSpc>
                <a:spcPct val="90000"/>
              </a:lnSpc>
            </a:pPr>
            <a:r>
              <a:rPr lang="en-GB" sz="2200" dirty="0"/>
              <a:t>Security depends on % reduction, </a:t>
            </a:r>
            <a:r>
              <a:rPr lang="en-GB" sz="2200" dirty="0" smtClean="0"/>
              <a:t>and timing </a:t>
            </a:r>
            <a:r>
              <a:rPr lang="en-GB" sz="2200" dirty="0" smtClean="0"/>
              <a:t>e.g</a:t>
            </a:r>
            <a:r>
              <a:rPr lang="en-GB" sz="2200" dirty="0"/>
              <a:t>. 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10%* £</a:t>
            </a:r>
            <a:r>
              <a:rPr lang="en-GB" dirty="0"/>
              <a:t>18.5M = </a:t>
            </a:r>
            <a:r>
              <a:rPr lang="en-GB" b="1" dirty="0" smtClean="0">
                <a:solidFill>
                  <a:schemeClr val="accent2"/>
                </a:solidFill>
              </a:rPr>
              <a:t>£</a:t>
            </a:r>
            <a:r>
              <a:rPr lang="en-GB" b="1" dirty="0" smtClean="0">
                <a:solidFill>
                  <a:schemeClr val="accent2"/>
                </a:solidFill>
              </a:rPr>
              <a:t>1</a:t>
            </a:r>
            <a:r>
              <a:rPr lang="en-GB" b="1" dirty="0" smtClean="0">
                <a:solidFill>
                  <a:schemeClr val="accent2"/>
                </a:solidFill>
              </a:rPr>
              <a:t>.85M in year 4 post-consents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3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AF54-8EC4-4896-BC0D-3A8EB4243688}" type="slidenum">
              <a:rPr lang="en-US"/>
              <a:pPr/>
              <a:t>9</a:t>
            </a:fld>
            <a:endParaRPr lang="en-US"/>
          </a:p>
        </p:txBody>
      </p:sp>
      <p:sp>
        <p:nvSpPr>
          <p:cNvPr id="380951" name="Line 23"/>
          <p:cNvSpPr>
            <a:spLocks noChangeShapeType="1"/>
          </p:cNvSpPr>
          <p:nvPr/>
        </p:nvSpPr>
        <p:spPr bwMode="auto">
          <a:xfrm flipH="1">
            <a:off x="1147763" y="2943225"/>
            <a:ext cx="758825" cy="725488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5" name="Line 27"/>
          <p:cNvSpPr>
            <a:spLocks noChangeShapeType="1"/>
          </p:cNvSpPr>
          <p:nvPr/>
        </p:nvSpPr>
        <p:spPr bwMode="auto">
          <a:xfrm flipH="1">
            <a:off x="2239963" y="2665413"/>
            <a:ext cx="1484312" cy="33337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6" name="Line 28"/>
          <p:cNvSpPr>
            <a:spLocks noChangeShapeType="1"/>
          </p:cNvSpPr>
          <p:nvPr/>
        </p:nvSpPr>
        <p:spPr bwMode="auto">
          <a:xfrm flipH="1">
            <a:off x="2251075" y="2798763"/>
            <a:ext cx="1506538" cy="44450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pSp>
        <p:nvGrpSpPr>
          <p:cNvPr id="380934" name="Group 6"/>
          <p:cNvGrpSpPr>
            <a:grpSpLocks/>
          </p:cNvGrpSpPr>
          <p:nvPr/>
        </p:nvGrpSpPr>
        <p:grpSpPr bwMode="auto">
          <a:xfrm>
            <a:off x="4105275" y="2459038"/>
            <a:ext cx="503238" cy="504825"/>
            <a:chOff x="3265" y="3433"/>
            <a:chExt cx="317" cy="318"/>
          </a:xfrm>
        </p:grpSpPr>
        <p:sp>
          <p:nvSpPr>
            <p:cNvPr id="380935" name="Oval 7"/>
            <p:cNvSpPr>
              <a:spLocks noChangeArrowheads="1"/>
            </p:cNvSpPr>
            <p:nvPr/>
          </p:nvSpPr>
          <p:spPr bwMode="auto">
            <a:xfrm>
              <a:off x="3265" y="3433"/>
              <a:ext cx="317" cy="318"/>
            </a:xfrm>
            <a:prstGeom prst="ellipse">
              <a:avLst/>
            </a:prstGeom>
            <a:noFill/>
            <a:ln w="5715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80936" name="Freeform 8"/>
            <p:cNvSpPr>
              <a:spLocks/>
            </p:cNvSpPr>
            <p:nvPr/>
          </p:nvSpPr>
          <p:spPr bwMode="auto">
            <a:xfrm>
              <a:off x="3265" y="3524"/>
              <a:ext cx="317" cy="136"/>
            </a:xfrm>
            <a:custGeom>
              <a:avLst/>
              <a:gdLst>
                <a:gd name="T0" fmla="*/ 0 w 317"/>
                <a:gd name="T1" fmla="*/ 91 h 136"/>
                <a:gd name="T2" fmla="*/ 90 w 317"/>
                <a:gd name="T3" fmla="*/ 0 h 136"/>
                <a:gd name="T4" fmla="*/ 226 w 317"/>
                <a:gd name="T5" fmla="*/ 136 h 136"/>
                <a:gd name="T6" fmla="*/ 317 w 317"/>
                <a:gd name="T7" fmla="*/ 4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" h="136">
                  <a:moveTo>
                    <a:pt x="0" y="91"/>
                  </a:moveTo>
                  <a:lnTo>
                    <a:pt x="90" y="0"/>
                  </a:lnTo>
                  <a:lnTo>
                    <a:pt x="226" y="136"/>
                  </a:lnTo>
                  <a:lnTo>
                    <a:pt x="317" y="45"/>
                  </a:lnTo>
                </a:path>
              </a:pathLst>
            </a:custGeom>
            <a:noFill/>
            <a:ln w="571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380937" name="Rectangle 9"/>
          <p:cNvSpPr>
            <a:spLocks noChangeArrowheads="1"/>
          </p:cNvSpPr>
          <p:nvPr/>
        </p:nvSpPr>
        <p:spPr bwMode="auto">
          <a:xfrm>
            <a:off x="3748088" y="2568575"/>
            <a:ext cx="342900" cy="33020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38" name="Rectangle 10"/>
          <p:cNvSpPr>
            <a:spLocks noChangeArrowheads="1"/>
          </p:cNvSpPr>
          <p:nvPr/>
        </p:nvSpPr>
        <p:spPr bwMode="auto">
          <a:xfrm>
            <a:off x="1892300" y="2598738"/>
            <a:ext cx="376238" cy="36195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80939" name="Rectangle 11"/>
          <p:cNvSpPr>
            <a:spLocks noChangeArrowheads="1"/>
          </p:cNvSpPr>
          <p:nvPr/>
        </p:nvSpPr>
        <p:spPr bwMode="auto">
          <a:xfrm>
            <a:off x="2479675" y="3671888"/>
            <a:ext cx="388938" cy="36195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GB" sz="140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380940" name="Rectangle 12"/>
          <p:cNvSpPr>
            <a:spLocks noChangeArrowheads="1"/>
          </p:cNvSpPr>
          <p:nvPr/>
        </p:nvSpPr>
        <p:spPr bwMode="auto">
          <a:xfrm>
            <a:off x="2136775" y="4970463"/>
            <a:ext cx="388938" cy="36195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GB" sz="140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380941" name="Rectangle 13"/>
          <p:cNvSpPr>
            <a:spLocks noChangeArrowheads="1"/>
          </p:cNvSpPr>
          <p:nvPr/>
        </p:nvSpPr>
        <p:spPr bwMode="auto">
          <a:xfrm>
            <a:off x="781050" y="3533775"/>
            <a:ext cx="388938" cy="36195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GB" sz="140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380942" name="Line 14"/>
          <p:cNvSpPr>
            <a:spLocks noChangeShapeType="1"/>
          </p:cNvSpPr>
          <p:nvPr/>
        </p:nvSpPr>
        <p:spPr bwMode="auto">
          <a:xfrm flipH="1" flipV="1">
            <a:off x="1314450" y="1449388"/>
            <a:ext cx="669925" cy="11382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43" name="Line 15"/>
          <p:cNvSpPr>
            <a:spLocks noChangeShapeType="1"/>
          </p:cNvSpPr>
          <p:nvPr/>
        </p:nvSpPr>
        <p:spPr bwMode="auto">
          <a:xfrm>
            <a:off x="2206625" y="2954338"/>
            <a:ext cx="446088" cy="736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380945" name="Line 17"/>
          <p:cNvSpPr>
            <a:spLocks noChangeShapeType="1"/>
          </p:cNvSpPr>
          <p:nvPr/>
        </p:nvSpPr>
        <p:spPr bwMode="auto">
          <a:xfrm flipH="1">
            <a:off x="2430463" y="4014788"/>
            <a:ext cx="268287" cy="9699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380947" name="Line 19"/>
          <p:cNvSpPr>
            <a:spLocks noChangeShapeType="1"/>
          </p:cNvSpPr>
          <p:nvPr/>
        </p:nvSpPr>
        <p:spPr bwMode="auto">
          <a:xfrm flipH="1" flipV="1">
            <a:off x="1025525" y="3879850"/>
            <a:ext cx="1114425" cy="11604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48" name="Line 20"/>
          <p:cNvSpPr>
            <a:spLocks noChangeShapeType="1"/>
          </p:cNvSpPr>
          <p:nvPr/>
        </p:nvSpPr>
        <p:spPr bwMode="auto">
          <a:xfrm flipH="1">
            <a:off x="455613" y="3779838"/>
            <a:ext cx="3238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49" name="Line 21"/>
          <p:cNvSpPr>
            <a:spLocks noChangeShapeType="1"/>
          </p:cNvSpPr>
          <p:nvPr/>
        </p:nvSpPr>
        <p:spPr bwMode="auto">
          <a:xfrm flipH="1">
            <a:off x="455613" y="3635375"/>
            <a:ext cx="3349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0" name="Line 22"/>
          <p:cNvSpPr>
            <a:spLocks noChangeShapeType="1"/>
          </p:cNvSpPr>
          <p:nvPr/>
        </p:nvSpPr>
        <p:spPr bwMode="auto">
          <a:xfrm flipH="1">
            <a:off x="1081088" y="2732088"/>
            <a:ext cx="803275" cy="8032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2" name="Line 24"/>
          <p:cNvSpPr>
            <a:spLocks noChangeShapeType="1"/>
          </p:cNvSpPr>
          <p:nvPr/>
        </p:nvSpPr>
        <p:spPr bwMode="auto">
          <a:xfrm>
            <a:off x="2408238" y="5330825"/>
            <a:ext cx="0" cy="11033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3" name="Line 25"/>
          <p:cNvSpPr>
            <a:spLocks noChangeShapeType="1"/>
          </p:cNvSpPr>
          <p:nvPr/>
        </p:nvSpPr>
        <p:spPr bwMode="auto">
          <a:xfrm flipH="1">
            <a:off x="2262188" y="5330825"/>
            <a:ext cx="11112" cy="11477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4" name="Line 26"/>
          <p:cNvSpPr>
            <a:spLocks noChangeShapeType="1"/>
          </p:cNvSpPr>
          <p:nvPr/>
        </p:nvSpPr>
        <p:spPr bwMode="auto">
          <a:xfrm>
            <a:off x="1158875" y="3779838"/>
            <a:ext cx="1081088" cy="1193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7" name="Line 29"/>
          <p:cNvSpPr>
            <a:spLocks noChangeShapeType="1"/>
          </p:cNvSpPr>
          <p:nvPr/>
        </p:nvSpPr>
        <p:spPr bwMode="auto">
          <a:xfrm>
            <a:off x="2865438" y="3857625"/>
            <a:ext cx="2111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8" name="Line 30"/>
          <p:cNvSpPr>
            <a:spLocks noChangeShapeType="1"/>
          </p:cNvSpPr>
          <p:nvPr/>
        </p:nvSpPr>
        <p:spPr bwMode="auto">
          <a:xfrm>
            <a:off x="3065463" y="3846513"/>
            <a:ext cx="0" cy="492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59" name="Line 31"/>
          <p:cNvSpPr>
            <a:spLocks noChangeShapeType="1"/>
          </p:cNvSpPr>
          <p:nvPr/>
        </p:nvSpPr>
        <p:spPr bwMode="auto">
          <a:xfrm>
            <a:off x="2921000" y="4092575"/>
            <a:ext cx="3000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61" name="Freeform 33"/>
          <p:cNvSpPr>
            <a:spLocks/>
          </p:cNvSpPr>
          <p:nvPr/>
        </p:nvSpPr>
        <p:spPr bwMode="auto">
          <a:xfrm>
            <a:off x="377825" y="1606550"/>
            <a:ext cx="2241550" cy="4325938"/>
          </a:xfrm>
          <a:custGeom>
            <a:avLst/>
            <a:gdLst>
              <a:gd name="T0" fmla="*/ 0 w 1412"/>
              <a:gd name="T1" fmla="*/ 2725 h 2725"/>
              <a:gd name="T2" fmla="*/ 1110 w 1412"/>
              <a:gd name="T3" fmla="*/ 1440 h 2725"/>
              <a:gd name="T4" fmla="*/ 1412 w 1412"/>
              <a:gd name="T5" fmla="*/ 0 h 2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2" h="2725">
                <a:moveTo>
                  <a:pt x="0" y="2725"/>
                </a:moveTo>
                <a:cubicBezTo>
                  <a:pt x="437" y="2309"/>
                  <a:pt x="875" y="1894"/>
                  <a:pt x="1110" y="1440"/>
                </a:cubicBezTo>
                <a:cubicBezTo>
                  <a:pt x="1345" y="986"/>
                  <a:pt x="1378" y="493"/>
                  <a:pt x="1412" y="0"/>
                </a:cubicBezTo>
              </a:path>
            </a:pathLst>
          </a:custGeom>
          <a:noFill/>
          <a:ln w="28575" cap="flat" cmpd="sng">
            <a:solidFill>
              <a:schemeClr val="accent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380962" name="Text Box 34"/>
          <p:cNvSpPr txBox="1">
            <a:spLocks noChangeArrowheads="1"/>
          </p:cNvSpPr>
          <p:nvPr/>
        </p:nvSpPr>
        <p:spPr bwMode="auto">
          <a:xfrm>
            <a:off x="33338" y="4367213"/>
            <a:ext cx="1497012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600">
                <a:solidFill>
                  <a:schemeClr val="accent1"/>
                </a:solidFill>
              </a:rPr>
              <a:t>Wider Zone A</a:t>
            </a:r>
          </a:p>
          <a:p>
            <a:r>
              <a:rPr lang="en-GB" sz="1600">
                <a:solidFill>
                  <a:schemeClr val="accent1"/>
                </a:solidFill>
              </a:rPr>
              <a:t>£5000/MW</a:t>
            </a:r>
          </a:p>
        </p:txBody>
      </p:sp>
      <p:sp>
        <p:nvSpPr>
          <p:cNvPr id="380963" name="Text Box 35"/>
          <p:cNvSpPr txBox="1">
            <a:spLocks noChangeArrowheads="1"/>
          </p:cNvSpPr>
          <p:nvPr/>
        </p:nvSpPr>
        <p:spPr bwMode="auto">
          <a:xfrm>
            <a:off x="606425" y="5610225"/>
            <a:ext cx="1608138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600">
                <a:solidFill>
                  <a:schemeClr val="accent1"/>
                </a:solidFill>
              </a:rPr>
              <a:t>Wider Zone B</a:t>
            </a:r>
          </a:p>
          <a:p>
            <a:r>
              <a:rPr lang="en-GB" sz="1600">
                <a:solidFill>
                  <a:schemeClr val="accent1"/>
                </a:solidFill>
              </a:rPr>
              <a:t>£2500/MW</a:t>
            </a:r>
          </a:p>
        </p:txBody>
      </p:sp>
      <p:sp>
        <p:nvSpPr>
          <p:cNvPr id="380964" name="Text Box 36"/>
          <p:cNvSpPr txBox="1">
            <a:spLocks noChangeArrowheads="1"/>
          </p:cNvSpPr>
          <p:nvPr/>
        </p:nvSpPr>
        <p:spPr bwMode="auto">
          <a:xfrm>
            <a:off x="2479675" y="2352675"/>
            <a:ext cx="13858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600" dirty="0">
                <a:solidFill>
                  <a:srgbClr val="0066FF"/>
                </a:solidFill>
              </a:rPr>
              <a:t>£</a:t>
            </a:r>
            <a:r>
              <a:rPr lang="en-GB" sz="1600" dirty="0" smtClean="0">
                <a:solidFill>
                  <a:srgbClr val="0066FF"/>
                </a:solidFill>
              </a:rPr>
              <a:t>10M</a:t>
            </a:r>
            <a:endParaRPr lang="en-GB" sz="1600" dirty="0">
              <a:solidFill>
                <a:srgbClr val="0066FF"/>
              </a:solidFill>
            </a:endParaRPr>
          </a:p>
        </p:txBody>
      </p:sp>
      <p:sp>
        <p:nvSpPr>
          <p:cNvPr id="380965" name="Text Box 37"/>
          <p:cNvSpPr txBox="1">
            <a:spLocks noChangeArrowheads="1"/>
          </p:cNvSpPr>
          <p:nvPr/>
        </p:nvSpPr>
        <p:spPr bwMode="auto">
          <a:xfrm>
            <a:off x="1283039" y="3349172"/>
            <a:ext cx="13858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600" dirty="0">
                <a:solidFill>
                  <a:srgbClr val="0066FF"/>
                </a:solidFill>
              </a:rPr>
              <a:t>£8M</a:t>
            </a:r>
          </a:p>
        </p:txBody>
      </p:sp>
    </p:spTree>
    <p:extLst>
      <p:ext uri="{BB962C8B-B14F-4D97-AF65-F5344CB8AC3E}">
        <p14:creationId xmlns:p14="http://schemas.microsoft.com/office/powerpoint/2010/main" val="1625967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0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0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0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80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80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0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8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80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8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8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8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809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809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809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809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51" grpId="0" animBg="1"/>
      <p:bldP spid="380955" grpId="0" animBg="1"/>
      <p:bldP spid="380956" grpId="0" animBg="1"/>
      <p:bldP spid="380937" grpId="0" animBg="1"/>
      <p:bldP spid="380961" grpId="0" animBg="1"/>
      <p:bldP spid="380962" grpId="0"/>
      <p:bldP spid="380963" grpId="0"/>
      <p:bldP spid="380964" grpId="0"/>
      <p:bldP spid="380965" grpId="0"/>
    </p:bldLst>
  </p:timing>
</p:sld>
</file>

<file path=ppt/theme/theme1.xml><?xml version="1.0" encoding="utf-8"?>
<a:theme xmlns:a="http://schemas.openxmlformats.org/drawingml/2006/main" name="default">
  <a:themeElements>
    <a:clrScheme name="defaul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AED9"/>
      </a:accent1>
      <a:accent2>
        <a:srgbClr val="52DA3F"/>
      </a:accent2>
      <a:accent3>
        <a:srgbClr val="FFFFFF"/>
      </a:accent3>
      <a:accent4>
        <a:srgbClr val="000000"/>
      </a:accent4>
      <a:accent5>
        <a:srgbClr val="AAD3E9"/>
      </a:accent5>
      <a:accent6>
        <a:srgbClr val="49C538"/>
      </a:accent6>
      <a:hlink>
        <a:srgbClr val="FF7800"/>
      </a:hlink>
      <a:folHlink>
        <a:srgbClr val="00B090"/>
      </a:folHlink>
    </a:clrScheme>
    <a:fontScheme name="default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571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400" b="1" i="0" u="none" strike="noStrike" cap="none" normalizeH="0" baseline="0" smtClean="0">
            <a:ln>
              <a:noFill/>
            </a:ln>
            <a:solidFill>
              <a:srgbClr val="0079C1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571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400" b="1" i="0" u="none" strike="noStrike" cap="none" normalizeH="0" baseline="0" smtClean="0">
            <a:ln>
              <a:noFill/>
            </a:ln>
            <a:solidFill>
              <a:srgbClr val="0079C1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AED9"/>
        </a:accent1>
        <a:accent2>
          <a:srgbClr val="52DA3F"/>
        </a:accent2>
        <a:accent3>
          <a:srgbClr val="FFFFFF"/>
        </a:accent3>
        <a:accent4>
          <a:srgbClr val="000000"/>
        </a:accent4>
        <a:accent5>
          <a:srgbClr val="AAD3E9"/>
        </a:accent5>
        <a:accent6>
          <a:srgbClr val="49C538"/>
        </a:accent6>
        <a:hlink>
          <a:srgbClr val="FF7800"/>
        </a:hlink>
        <a:folHlink>
          <a:srgbClr val="00B09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default">
  <a:themeElements>
    <a:clrScheme name="defaul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AED9"/>
      </a:accent1>
      <a:accent2>
        <a:srgbClr val="52DA3F"/>
      </a:accent2>
      <a:accent3>
        <a:srgbClr val="FFFFFF"/>
      </a:accent3>
      <a:accent4>
        <a:srgbClr val="000000"/>
      </a:accent4>
      <a:accent5>
        <a:srgbClr val="AAD3E9"/>
      </a:accent5>
      <a:accent6>
        <a:srgbClr val="49C538"/>
      </a:accent6>
      <a:hlink>
        <a:srgbClr val="FF7800"/>
      </a:hlink>
      <a:folHlink>
        <a:srgbClr val="00B090"/>
      </a:folHlink>
    </a:clrScheme>
    <a:fontScheme name="default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800" b="1" i="0" u="none" strike="noStrike" cap="none" normalizeH="0" baseline="0" smtClean="0">
            <a:ln>
              <a:noFill/>
            </a:ln>
            <a:solidFill>
              <a:srgbClr val="0079C1"/>
            </a:solidFill>
            <a:effectLst/>
            <a:latin typeface="Arial" charset="0"/>
            <a:ea typeface="ＭＳ Ｐゴシック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800" b="1" i="0" u="none" strike="noStrike" cap="none" normalizeH="0" baseline="0" smtClean="0">
            <a:ln>
              <a:noFill/>
            </a:ln>
            <a:solidFill>
              <a:srgbClr val="0079C1"/>
            </a:solidFill>
            <a:effectLst/>
            <a:latin typeface="Arial" charset="0"/>
            <a:ea typeface="ＭＳ Ｐゴシック" pitchFamily="48" charset="-128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AED9"/>
        </a:accent1>
        <a:accent2>
          <a:srgbClr val="52DA3F"/>
        </a:accent2>
        <a:accent3>
          <a:srgbClr val="FFFFFF"/>
        </a:accent3>
        <a:accent4>
          <a:srgbClr val="000000"/>
        </a:accent4>
        <a:accent5>
          <a:srgbClr val="AAD3E9"/>
        </a:accent5>
        <a:accent6>
          <a:srgbClr val="49C538"/>
        </a:accent6>
        <a:hlink>
          <a:srgbClr val="FF7800"/>
        </a:hlink>
        <a:folHlink>
          <a:srgbClr val="00B09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1183</Words>
  <Application>Microsoft Office PowerPoint</Application>
  <PresentationFormat>On-screen Show (4:3)</PresentationFormat>
  <Paragraphs>353</Paragraphs>
  <Slides>17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default</vt:lpstr>
      <vt:lpstr>3_default</vt:lpstr>
      <vt:lpstr>Chart</vt:lpstr>
      <vt:lpstr>CMP223 – User Commitment for Relevant Distributed Generators</vt:lpstr>
      <vt:lpstr>What is User Commitment?</vt:lpstr>
      <vt:lpstr>Liabilities under Section 15</vt:lpstr>
      <vt:lpstr>Options for Pre-Commissioning</vt:lpstr>
      <vt:lpstr>How is Attributable Calculated?</vt:lpstr>
      <vt:lpstr>Pre-Commissioning Delays</vt:lpstr>
      <vt:lpstr>Pre-Commissioning Delays</vt:lpstr>
      <vt:lpstr>Fixed Approach - Capping</vt:lpstr>
      <vt:lpstr>Pre-Commissioning Example</vt:lpstr>
      <vt:lpstr>What is CMP223?</vt:lpstr>
      <vt:lpstr>Implementation</vt:lpstr>
      <vt:lpstr>Post-Implementation</vt:lpstr>
      <vt:lpstr>Example 1 – Attributable and Wider Works</vt:lpstr>
      <vt:lpstr>Example 2 – Attributable Works only</vt:lpstr>
      <vt:lpstr>Example 3 – Wider Works only</vt:lpstr>
      <vt:lpstr>Example 3 – No Works</vt:lpstr>
      <vt:lpstr>Cancellation/Capacity Reduction</vt:lpstr>
    </vt:vector>
  </TitlesOfParts>
  <Company>National Grid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CMP223 – User Commitment for Distributed Generators</dc:title>
  <dc:creator>Wayne Mullins</dc:creator>
  <cp:lastModifiedBy>Wayne Mullins</cp:lastModifiedBy>
  <cp:revision>14</cp:revision>
  <dcterms:created xsi:type="dcterms:W3CDTF">2015-11-10T17:19:53Z</dcterms:created>
  <dcterms:modified xsi:type="dcterms:W3CDTF">2015-12-16T11:14:24Z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1351687618</vt:i4>
  </property>
  <property fmtid="{D5CDD505-2E9C-101B-9397-08002B2CF9AE}" pid="3" name="_NewReviewCycle">
    <vt:lpwstr/>
  </property>
  <property fmtid="{D5CDD505-2E9C-101B-9397-08002B2CF9AE}" pid="4" name="_EmailSubject">
    <vt:lpwstr>EXT || CMP 223 – ‘Enduring Generation User Commitment’ Presentation</vt:lpwstr>
  </property>
  <property fmtid="{D5CDD505-2E9C-101B-9397-08002B2CF9AE}" pid="5" name="_AuthorEmail">
    <vt:lpwstr>Wayne.Mullins@nationalgrid.com</vt:lpwstr>
  </property>
  <property fmtid="{D5CDD505-2E9C-101B-9397-08002B2CF9AE}" pid="6" name="_AuthorEmailDisplayName">
    <vt:lpwstr>Mullins, Wayne</vt:lpwstr>
  </property>
</Properties>
</file>